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Lst>
  <p:sldSz cx="18288000" cy="10287000"/>
  <p:notesSz cx="6858000" cy="9144000"/>
  <p:embeddedFontLst>
    <p:embeddedFont>
      <p:font typeface="Poppins Bold" charset="1" panose="0000080000000000000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fonts/font12.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6.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19903"/>
            <a:ext cx="18288000" cy="10287000"/>
            <a:chOff x="0" y="0"/>
            <a:chExt cx="24384000" cy="13716000"/>
          </a:xfrm>
        </p:grpSpPr>
        <p:sp>
          <p:nvSpPr>
            <p:cNvPr name="Freeform 3" id="3"/>
            <p:cNvSpPr/>
            <p:nvPr/>
          </p:nvSpPr>
          <p:spPr>
            <a:xfrm flipH="false" flipV="false" rot="0">
              <a:off x="0" y="0"/>
              <a:ext cx="24384000" cy="13716000"/>
            </a:xfrm>
            <a:custGeom>
              <a:avLst/>
              <a:gdLst/>
              <a:ahLst/>
              <a:cxnLst/>
              <a:rect r="r" b="b" t="t" l="l"/>
              <a:pathLst>
                <a:path h="13716000" w="24384000">
                  <a:moveTo>
                    <a:pt x="0" y="0"/>
                  </a:moveTo>
                  <a:lnTo>
                    <a:pt x="24384000" y="0"/>
                  </a:lnTo>
                  <a:lnTo>
                    <a:pt x="24384000" y="13716000"/>
                  </a:lnTo>
                  <a:lnTo>
                    <a:pt x="0" y="13716000"/>
                  </a:lnTo>
                  <a:lnTo>
                    <a:pt x="0" y="0"/>
                  </a:lnTo>
                  <a:close/>
                </a:path>
              </a:pathLst>
            </a:custGeom>
            <a:blipFill>
              <a:blip r:embed="rId2"/>
              <a:stretch>
                <a:fillRect l="0" t="-9259" r="0" b="-9259"/>
              </a:stretch>
            </a:blipFill>
          </p:spPr>
        </p:sp>
      </p:grpSp>
      <p:sp>
        <p:nvSpPr>
          <p:cNvPr name="Freeform 4" id="4"/>
          <p:cNvSpPr/>
          <p:nvPr/>
        </p:nvSpPr>
        <p:spPr>
          <a:xfrm flipH="false" flipV="false" rot="0">
            <a:off x="1717675" y="-180826"/>
            <a:ext cx="805519" cy="2854176"/>
          </a:xfrm>
          <a:custGeom>
            <a:avLst/>
            <a:gdLst/>
            <a:ahLst/>
            <a:cxnLst/>
            <a:rect r="r" b="b" t="t" l="l"/>
            <a:pathLst>
              <a:path h="2854176" w="805519">
                <a:moveTo>
                  <a:pt x="0" y="0"/>
                </a:moveTo>
                <a:lnTo>
                  <a:pt x="805519" y="0"/>
                </a:lnTo>
                <a:lnTo>
                  <a:pt x="805519" y="2854176"/>
                </a:lnTo>
                <a:lnTo>
                  <a:pt x="0" y="285417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717675" y="7432824"/>
            <a:ext cx="805519" cy="2854176"/>
          </a:xfrm>
          <a:custGeom>
            <a:avLst/>
            <a:gdLst/>
            <a:ahLst/>
            <a:cxnLst/>
            <a:rect r="r" b="b" t="t" l="l"/>
            <a:pathLst>
              <a:path h="2854176" w="805519">
                <a:moveTo>
                  <a:pt x="0" y="0"/>
                </a:moveTo>
                <a:lnTo>
                  <a:pt x="805519" y="0"/>
                </a:lnTo>
                <a:lnTo>
                  <a:pt x="805519" y="2854176"/>
                </a:lnTo>
                <a:lnTo>
                  <a:pt x="0" y="285417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6" id="6"/>
          <p:cNvSpPr/>
          <p:nvPr/>
        </p:nvSpPr>
        <p:spPr>
          <a:xfrm flipH="false" flipV="false" rot="0">
            <a:off x="14300200" y="3010049"/>
            <a:ext cx="2546350" cy="7591280"/>
          </a:xfrm>
          <a:custGeom>
            <a:avLst/>
            <a:gdLst/>
            <a:ahLst/>
            <a:cxnLst/>
            <a:rect r="r" b="b" t="t" l="l"/>
            <a:pathLst>
              <a:path h="7591280" w="2546350">
                <a:moveTo>
                  <a:pt x="0" y="0"/>
                </a:moveTo>
                <a:lnTo>
                  <a:pt x="2546350" y="0"/>
                </a:lnTo>
                <a:lnTo>
                  <a:pt x="2546350" y="7591280"/>
                </a:lnTo>
                <a:lnTo>
                  <a:pt x="0" y="7591280"/>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grpSp>
        <p:nvGrpSpPr>
          <p:cNvPr name="Group 7" id="7"/>
          <p:cNvGrpSpPr/>
          <p:nvPr/>
        </p:nvGrpSpPr>
        <p:grpSpPr>
          <a:xfrm rot="0">
            <a:off x="3099168" y="687601"/>
            <a:ext cx="8255612" cy="1943509"/>
            <a:chOff x="0" y="0"/>
            <a:chExt cx="11007483" cy="2591345"/>
          </a:xfrm>
        </p:grpSpPr>
        <p:sp>
          <p:nvSpPr>
            <p:cNvPr name="Freeform 8" id="8"/>
            <p:cNvSpPr/>
            <p:nvPr/>
          </p:nvSpPr>
          <p:spPr>
            <a:xfrm flipH="false" flipV="false" rot="0">
              <a:off x="0" y="0"/>
              <a:ext cx="11007471" cy="2591308"/>
            </a:xfrm>
            <a:custGeom>
              <a:avLst/>
              <a:gdLst/>
              <a:ahLst/>
              <a:cxnLst/>
              <a:rect r="r" b="b" t="t" l="l"/>
              <a:pathLst>
                <a:path h="2591308" w="11007471">
                  <a:moveTo>
                    <a:pt x="0" y="0"/>
                  </a:moveTo>
                  <a:lnTo>
                    <a:pt x="11007471" y="0"/>
                  </a:lnTo>
                  <a:lnTo>
                    <a:pt x="11007471" y="2591308"/>
                  </a:lnTo>
                  <a:lnTo>
                    <a:pt x="0" y="2591308"/>
                  </a:lnTo>
                  <a:lnTo>
                    <a:pt x="0" y="0"/>
                  </a:lnTo>
                  <a:close/>
                </a:path>
              </a:pathLst>
            </a:custGeom>
            <a:blipFill>
              <a:blip r:embed="rId7"/>
              <a:stretch>
                <a:fillRect l="0" t="-147" r="0" b="-148"/>
              </a:stretch>
            </a:blipFill>
          </p:spPr>
        </p:sp>
      </p:grpSp>
      <p:sp>
        <p:nvSpPr>
          <p:cNvPr name="TextBox 9" id="9"/>
          <p:cNvSpPr txBox="true"/>
          <p:nvPr/>
        </p:nvSpPr>
        <p:spPr>
          <a:xfrm rot="0">
            <a:off x="1717675" y="5146303"/>
            <a:ext cx="8210350" cy="1077292"/>
          </a:xfrm>
          <a:prstGeom prst="rect">
            <a:avLst/>
          </a:prstGeom>
        </p:spPr>
        <p:txBody>
          <a:bodyPr anchor="t" rtlCol="false" tIns="0" lIns="0" bIns="0" rIns="0">
            <a:spAutoFit/>
          </a:bodyPr>
          <a:lstStyle/>
          <a:p>
            <a:pPr algn="l">
              <a:lnSpc>
                <a:spcPts val="8347"/>
              </a:lnSpc>
            </a:pPr>
            <a:r>
              <a:rPr lang="en-US" sz="5962" b="true">
                <a:solidFill>
                  <a:srgbClr val="004F6B"/>
                </a:solidFill>
                <a:latin typeface="Poppins Bold"/>
                <a:ea typeface="Poppins Bold"/>
                <a:cs typeface="Poppins Bold"/>
                <a:sym typeface="Poppins Bold"/>
              </a:rPr>
              <a:t>CAMHS Questions </a:t>
            </a:r>
          </a:p>
        </p:txBody>
      </p:sp>
      <p:sp>
        <p:nvSpPr>
          <p:cNvPr name="TextBox 10" id="10"/>
          <p:cNvSpPr txBox="true"/>
          <p:nvPr/>
        </p:nvSpPr>
        <p:spPr>
          <a:xfrm rot="0">
            <a:off x="1717675" y="3873484"/>
            <a:ext cx="13070983" cy="1444269"/>
          </a:xfrm>
          <a:prstGeom prst="rect">
            <a:avLst/>
          </a:prstGeom>
        </p:spPr>
        <p:txBody>
          <a:bodyPr anchor="t" rtlCol="false" tIns="0" lIns="0" bIns="0" rIns="0">
            <a:spAutoFit/>
          </a:bodyPr>
          <a:lstStyle/>
          <a:p>
            <a:pPr algn="l">
              <a:lnSpc>
                <a:spcPts val="11216"/>
              </a:lnSpc>
            </a:pPr>
            <a:r>
              <a:rPr lang="en-US" sz="8011" b="true">
                <a:solidFill>
                  <a:srgbClr val="004F6B"/>
                </a:solidFill>
                <a:latin typeface="Poppins Bold"/>
                <a:ea typeface="Poppins Bold"/>
                <a:cs typeface="Poppins Bold"/>
                <a:sym typeface="Poppins Bold"/>
              </a:rPr>
              <a:t>Public Board Meeting</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4848158" y="907721"/>
            <a:ext cx="10850739" cy="9513298"/>
          </a:xfrm>
          <a:custGeom>
            <a:avLst/>
            <a:gdLst/>
            <a:ahLst/>
            <a:cxnLst/>
            <a:rect r="r" b="b" t="t" l="l"/>
            <a:pathLst>
              <a:path h="9513298" w="10850739">
                <a:moveTo>
                  <a:pt x="0" y="0"/>
                </a:moveTo>
                <a:lnTo>
                  <a:pt x="10850739" y="0"/>
                </a:lnTo>
                <a:lnTo>
                  <a:pt x="10850739" y="9513298"/>
                </a:lnTo>
                <a:lnTo>
                  <a:pt x="0" y="9513298"/>
                </a:lnTo>
                <a:lnTo>
                  <a:pt x="0" y="0"/>
                </a:lnTo>
                <a:close/>
              </a:path>
            </a:pathLst>
          </a:custGeom>
          <a:blipFill>
            <a:blip r:embed="rId2">
              <a:extLst>
                <a:ext uri="{96DAC541-7B7A-43D3-8B79-37D633B846F1}">
                  <asvg:svgBlip xmlns:asvg="http://schemas.microsoft.com/office/drawing/2016/SVG/main" r:embed="rId3"/>
                </a:ext>
              </a:extLst>
            </a:blip>
            <a:stretch>
              <a:fillRect l="-24" t="0" r="-24" b="0"/>
            </a:stretch>
          </a:blipFill>
        </p:spPr>
      </p:sp>
      <p:sp>
        <p:nvSpPr>
          <p:cNvPr name="TextBox 3" id="3"/>
          <p:cNvSpPr txBox="true"/>
          <p:nvPr/>
        </p:nvSpPr>
        <p:spPr>
          <a:xfrm rot="0">
            <a:off x="517811" y="476277"/>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Question 1 </a:t>
            </a:r>
          </a:p>
        </p:txBody>
      </p:sp>
      <p:sp>
        <p:nvSpPr>
          <p:cNvPr name="TextBox 4" id="4"/>
          <p:cNvSpPr txBox="true"/>
          <p:nvPr/>
        </p:nvSpPr>
        <p:spPr>
          <a:xfrm rot="0">
            <a:off x="517811" y="1319363"/>
            <a:ext cx="15494883" cy="9107321"/>
          </a:xfrm>
          <a:prstGeom prst="rect">
            <a:avLst/>
          </a:prstGeom>
        </p:spPr>
        <p:txBody>
          <a:bodyPr anchor="t" rtlCol="false" tIns="0" lIns="0" bIns="0" rIns="0">
            <a:spAutoFit/>
          </a:bodyPr>
          <a:lstStyle/>
          <a:p>
            <a:pPr algn="l" marL="474979" indent="-237490" lvl="1">
              <a:lnSpc>
                <a:spcPts val="4105"/>
              </a:lnSpc>
              <a:buFont typeface="Arial"/>
              <a:buChar char="•"/>
            </a:pPr>
            <a:r>
              <a:rPr lang="en-US" b="true" sz="2199">
                <a:solidFill>
                  <a:srgbClr val="004C6B"/>
                </a:solidFill>
                <a:latin typeface="Poppins Bold"/>
                <a:ea typeface="Poppins Bold"/>
                <a:cs typeface="Poppins Bold"/>
                <a:sym typeface="Poppins Bold"/>
              </a:rPr>
              <a:t>Why is it that lots of children and teens in Worcestershire that are neurodivergent are being refused to be treated by CAMHS and diverted elsewhere to a service that cannot meet their mental health needs?</a:t>
            </a:r>
          </a:p>
          <a:p>
            <a:pPr algn="l">
              <a:lnSpc>
                <a:spcPts val="4105"/>
              </a:lnSpc>
            </a:pPr>
          </a:p>
          <a:p>
            <a:pPr algn="l" marL="474979" indent="-237490" lvl="1">
              <a:lnSpc>
                <a:spcPts val="4105"/>
              </a:lnSpc>
              <a:buFont typeface="Arial"/>
              <a:buChar char="•"/>
            </a:pPr>
            <a:r>
              <a:rPr lang="en-US" b="true" sz="2199">
                <a:solidFill>
                  <a:srgbClr val="004C6B"/>
                </a:solidFill>
                <a:latin typeface="Poppins Bold"/>
                <a:ea typeface="Poppins Bold"/>
                <a:cs typeface="Poppins Bold"/>
                <a:sym typeface="Poppins Bold"/>
              </a:rPr>
              <a:t>Can CAMHS please confirm if they are commissioned to help and support a young person with a diagnosis of autism? </a:t>
            </a:r>
          </a:p>
          <a:p>
            <a:pPr algn="l">
              <a:lnSpc>
                <a:spcPts val="4105"/>
              </a:lnSpc>
            </a:pPr>
          </a:p>
          <a:p>
            <a:pPr algn="l" marL="474979" indent="-237490" lvl="1">
              <a:lnSpc>
                <a:spcPts val="4105"/>
              </a:lnSpc>
              <a:buFont typeface="Arial"/>
              <a:buChar char="•"/>
            </a:pPr>
            <a:r>
              <a:rPr lang="en-US" b="true" sz="2199">
                <a:solidFill>
                  <a:srgbClr val="004C6B"/>
                </a:solidFill>
                <a:latin typeface="Poppins Bold"/>
                <a:ea typeface="Poppins Bold"/>
                <a:cs typeface="Poppins Bold"/>
                <a:sym typeface="Poppins Bold"/>
              </a:rPr>
              <a:t>If they are not, please can they confirm why this is not made perfectly clear at the time of referral and why there is a wait of months and months for an assessment when it is very evident there is no treatment for a young person with such a diagnosis and the outcome of the referral is predetermined before the assessment appointment has taken place. Why isn’t the referral refused in the beginning if there is no treatment for someone with autism?  I would also like to know where this totally unethical decision sits within Disability Discrimination under the Equality Act?</a:t>
            </a:r>
          </a:p>
          <a:p>
            <a:pPr algn="l">
              <a:lnSpc>
                <a:spcPts val="4105"/>
              </a:lnSpc>
            </a:pPr>
          </a:p>
          <a:p>
            <a:pPr algn="l" marL="474979" indent="-237490" lvl="1">
              <a:lnSpc>
                <a:spcPts val="4105"/>
              </a:lnSpc>
              <a:buFont typeface="Arial"/>
              <a:buChar char="•"/>
            </a:pPr>
            <a:r>
              <a:rPr lang="en-US" b="true" sz="2199">
                <a:solidFill>
                  <a:srgbClr val="004C6B"/>
                </a:solidFill>
                <a:latin typeface="Poppins Bold"/>
                <a:ea typeface="Poppins Bold"/>
                <a:cs typeface="Poppins Bold"/>
                <a:sym typeface="Poppins Bold"/>
              </a:rPr>
              <a:t>I would like to ask what the ICB intend to do about the long-term Gap in Mental Health support particularly for  neurodivergent children and young people . Especially as these children and young people now have additional ‘trauma’ and ‘issues’ exasperated by years of no support, therapies, interventions or even hope offered or available from any Mental Health Services?</a:t>
            </a:r>
          </a:p>
          <a:p>
            <a:pPr algn="ctr">
              <a:lnSpc>
                <a:spcPts val="2052"/>
              </a:lnSpc>
            </a:pPr>
          </a:p>
        </p:txBody>
      </p:sp>
      <p:sp>
        <p:nvSpPr>
          <p:cNvPr name="TextBox 5" id="5"/>
          <p:cNvSpPr txBox="true"/>
          <p:nvPr/>
        </p:nvSpPr>
        <p:spPr>
          <a:xfrm rot="0">
            <a:off x="16593403" y="402923"/>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DL </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4848158" y="907721"/>
            <a:ext cx="10850739" cy="9513298"/>
          </a:xfrm>
          <a:custGeom>
            <a:avLst/>
            <a:gdLst/>
            <a:ahLst/>
            <a:cxnLst/>
            <a:rect r="r" b="b" t="t" l="l"/>
            <a:pathLst>
              <a:path h="9513298" w="10850739">
                <a:moveTo>
                  <a:pt x="0" y="0"/>
                </a:moveTo>
                <a:lnTo>
                  <a:pt x="10850739" y="0"/>
                </a:lnTo>
                <a:lnTo>
                  <a:pt x="10850739" y="9513298"/>
                </a:lnTo>
                <a:lnTo>
                  <a:pt x="0" y="9513298"/>
                </a:lnTo>
                <a:lnTo>
                  <a:pt x="0" y="0"/>
                </a:lnTo>
                <a:close/>
              </a:path>
            </a:pathLst>
          </a:custGeom>
          <a:blipFill>
            <a:blip r:embed="rId2">
              <a:extLst>
                <a:ext uri="{96DAC541-7B7A-43D3-8B79-37D633B846F1}">
                  <asvg:svgBlip xmlns:asvg="http://schemas.microsoft.com/office/drawing/2016/SVG/main" r:embed="rId3"/>
                </a:ext>
              </a:extLst>
            </a:blip>
            <a:stretch>
              <a:fillRect l="-24" t="0" r="-24" b="0"/>
            </a:stretch>
          </a:blipFill>
        </p:spPr>
      </p:sp>
      <p:sp>
        <p:nvSpPr>
          <p:cNvPr name="TextBox 3" id="3"/>
          <p:cNvSpPr txBox="true"/>
          <p:nvPr/>
        </p:nvSpPr>
        <p:spPr>
          <a:xfrm rot="0">
            <a:off x="530514" y="667220"/>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Question 2 </a:t>
            </a:r>
          </a:p>
        </p:txBody>
      </p:sp>
      <p:sp>
        <p:nvSpPr>
          <p:cNvPr name="TextBox 4" id="4"/>
          <p:cNvSpPr txBox="true"/>
          <p:nvPr/>
        </p:nvSpPr>
        <p:spPr>
          <a:xfrm rot="0">
            <a:off x="530514" y="1868523"/>
            <a:ext cx="15588797" cy="8894069"/>
          </a:xfrm>
          <a:prstGeom prst="rect">
            <a:avLst/>
          </a:prstGeom>
        </p:spPr>
        <p:txBody>
          <a:bodyPr anchor="t" rtlCol="false" tIns="0" lIns="0" bIns="0" rIns="0">
            <a:spAutoFit/>
          </a:bodyPr>
          <a:lstStyle/>
          <a:p>
            <a:pPr algn="l" marL="496571" indent="-248285" lvl="1">
              <a:lnSpc>
                <a:spcPts val="4291"/>
              </a:lnSpc>
              <a:buFont typeface="Arial"/>
              <a:buChar char="•"/>
            </a:pPr>
            <a:r>
              <a:rPr lang="en-US" b="true" sz="2300">
                <a:solidFill>
                  <a:srgbClr val="004C6B"/>
                </a:solidFill>
                <a:latin typeface="Poppins Bold"/>
                <a:ea typeface="Poppins Bold"/>
                <a:cs typeface="Poppins Bold"/>
                <a:sym typeface="Poppins Bold"/>
              </a:rPr>
              <a:t>Do you think the contract with Melo effectively and safely fills this gap in Mental Health services and does it guarantee no additional risk of increased harm to our children and young people or deaths by suicide?</a:t>
            </a:r>
          </a:p>
          <a:p>
            <a:pPr algn="l">
              <a:lnSpc>
                <a:spcPts val="4291"/>
              </a:lnSpc>
            </a:pPr>
          </a:p>
          <a:p>
            <a:pPr algn="l" marL="496571" indent="-248285" lvl="1">
              <a:lnSpc>
                <a:spcPts val="4291"/>
              </a:lnSpc>
              <a:buFont typeface="Arial"/>
              <a:buChar char="•"/>
            </a:pPr>
            <a:r>
              <a:rPr lang="en-US" b="true" sz="2300">
                <a:solidFill>
                  <a:srgbClr val="004C6B"/>
                </a:solidFill>
                <a:latin typeface="Poppins Bold"/>
                <a:ea typeface="Poppins Bold"/>
                <a:cs typeface="Poppins Bold"/>
                <a:sym typeface="Poppins Bold"/>
              </a:rPr>
              <a:t>Were considerations given to supporting families and their children and young people in a crisis situation with the risk of suicide being high or imminent whilst waiting for support from Melo?</a:t>
            </a:r>
          </a:p>
          <a:p>
            <a:pPr algn="l">
              <a:lnSpc>
                <a:spcPts val="4291"/>
              </a:lnSpc>
            </a:pPr>
          </a:p>
          <a:p>
            <a:pPr algn="l" marL="496571" indent="-248285" lvl="1">
              <a:lnSpc>
                <a:spcPts val="4291"/>
              </a:lnSpc>
              <a:buFont typeface="Arial"/>
              <a:buChar char="•"/>
            </a:pPr>
            <a:r>
              <a:rPr lang="en-US" b="true" sz="2300">
                <a:solidFill>
                  <a:srgbClr val="004C6B"/>
                </a:solidFill>
                <a:latin typeface="Poppins Bold"/>
                <a:ea typeface="Poppins Bold"/>
                <a:cs typeface="Poppins Bold"/>
                <a:sym typeface="Poppins Bold"/>
              </a:rPr>
              <a:t>Do you think it’s either viable or fair when these families may have already waited years for mental health services? And do you think it’s acceptable for families, especially of neurodivergent children and young people, who CAMHS have ‘discriminated’ against for years, to again be left unsupported and often in crisis?</a:t>
            </a:r>
          </a:p>
          <a:p>
            <a:pPr algn="l">
              <a:lnSpc>
                <a:spcPts val="4291"/>
              </a:lnSpc>
            </a:pPr>
          </a:p>
          <a:p>
            <a:pPr algn="l" marL="496571" indent="-248285" lvl="1">
              <a:lnSpc>
                <a:spcPts val="4291"/>
              </a:lnSpc>
              <a:buFont typeface="Arial"/>
              <a:buChar char="•"/>
            </a:pPr>
            <a:r>
              <a:rPr lang="en-US" b="true" sz="2300">
                <a:solidFill>
                  <a:srgbClr val="004C6B"/>
                </a:solidFill>
                <a:latin typeface="Poppins Bold"/>
                <a:ea typeface="Poppins Bold"/>
                <a:cs typeface="Poppins Bold"/>
                <a:sym typeface="Poppins Bold"/>
              </a:rPr>
              <a:t>Did you consider the influx of referrals and numbers requiring these services, and that the reality is these families just end up on another long waiting list ?</a:t>
            </a:r>
          </a:p>
          <a:p>
            <a:pPr algn="l">
              <a:lnSpc>
                <a:spcPts val="6260"/>
              </a:lnSpc>
            </a:pPr>
          </a:p>
          <a:p>
            <a:pPr algn="ctr" marL="2172600" indent="-543150" lvl="3">
              <a:lnSpc>
                <a:spcPts val="3129"/>
              </a:lnSpc>
              <a:buFont typeface="Arial"/>
              <a:buChar char="￭"/>
            </a:pPr>
          </a:p>
        </p:txBody>
      </p:sp>
      <p:sp>
        <p:nvSpPr>
          <p:cNvPr name="TextBox 5" id="5"/>
          <p:cNvSpPr txBox="true"/>
          <p:nvPr/>
        </p:nvSpPr>
        <p:spPr>
          <a:xfrm rot="0">
            <a:off x="16593403" y="402923"/>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DB</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4848158" y="907721"/>
            <a:ext cx="10850739" cy="9513298"/>
          </a:xfrm>
          <a:custGeom>
            <a:avLst/>
            <a:gdLst/>
            <a:ahLst/>
            <a:cxnLst/>
            <a:rect r="r" b="b" t="t" l="l"/>
            <a:pathLst>
              <a:path h="9513298" w="10850739">
                <a:moveTo>
                  <a:pt x="0" y="0"/>
                </a:moveTo>
                <a:lnTo>
                  <a:pt x="10850739" y="0"/>
                </a:lnTo>
                <a:lnTo>
                  <a:pt x="10850739" y="9513298"/>
                </a:lnTo>
                <a:lnTo>
                  <a:pt x="0" y="9513298"/>
                </a:lnTo>
                <a:lnTo>
                  <a:pt x="0" y="0"/>
                </a:lnTo>
                <a:close/>
              </a:path>
            </a:pathLst>
          </a:custGeom>
          <a:blipFill>
            <a:blip r:embed="rId2">
              <a:extLst>
                <a:ext uri="{96DAC541-7B7A-43D3-8B79-37D633B846F1}">
                  <asvg:svgBlip xmlns:asvg="http://schemas.microsoft.com/office/drawing/2016/SVG/main" r:embed="rId3"/>
                </a:ext>
              </a:extLst>
            </a:blip>
            <a:stretch>
              <a:fillRect l="-24" t="0" r="-24" b="0"/>
            </a:stretch>
          </a:blipFill>
        </p:spPr>
      </p:sp>
      <p:sp>
        <p:nvSpPr>
          <p:cNvPr name="TextBox 3" id="3"/>
          <p:cNvSpPr txBox="true"/>
          <p:nvPr/>
        </p:nvSpPr>
        <p:spPr>
          <a:xfrm rot="0">
            <a:off x="517811" y="523902"/>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Question 2 continued </a:t>
            </a:r>
          </a:p>
        </p:txBody>
      </p:sp>
      <p:sp>
        <p:nvSpPr>
          <p:cNvPr name="TextBox 4" id="4"/>
          <p:cNvSpPr txBox="true"/>
          <p:nvPr/>
        </p:nvSpPr>
        <p:spPr>
          <a:xfrm rot="0">
            <a:off x="517811" y="1654813"/>
            <a:ext cx="15388265" cy="9524854"/>
          </a:xfrm>
          <a:prstGeom prst="rect">
            <a:avLst/>
          </a:prstGeom>
        </p:spPr>
        <p:txBody>
          <a:bodyPr anchor="t" rtlCol="false" tIns="0" lIns="0" bIns="0" rIns="0">
            <a:spAutoFit/>
          </a:bodyPr>
          <a:lstStyle/>
          <a:p>
            <a:pPr algn="l" marL="582927" indent="-291463" lvl="1">
              <a:lnSpc>
                <a:spcPts val="5038"/>
              </a:lnSpc>
              <a:buFont typeface="Arial"/>
              <a:buChar char="•"/>
            </a:pPr>
            <a:r>
              <a:rPr lang="en-US" b="true" sz="2699">
                <a:solidFill>
                  <a:srgbClr val="004C6B"/>
                </a:solidFill>
                <a:latin typeface="Poppins Bold"/>
                <a:ea typeface="Poppins Bold"/>
                <a:cs typeface="Poppins Bold"/>
                <a:sym typeface="Poppins Bold"/>
              </a:rPr>
              <a:t>Where do CAMHS suggest an autistic young person goes for essential mental health help, which requires their service? </a:t>
            </a:r>
          </a:p>
          <a:p>
            <a:pPr algn="l">
              <a:lnSpc>
                <a:spcPts val="5038"/>
              </a:lnSpc>
            </a:pPr>
          </a:p>
          <a:p>
            <a:pPr algn="l" marL="582927" indent="-291463" lvl="1">
              <a:lnSpc>
                <a:spcPts val="5038"/>
              </a:lnSpc>
              <a:buFont typeface="Arial"/>
              <a:buChar char="•"/>
            </a:pPr>
            <a:r>
              <a:rPr lang="en-US" b="true" sz="2699">
                <a:solidFill>
                  <a:srgbClr val="004C6B"/>
                </a:solidFill>
                <a:latin typeface="Poppins Bold"/>
                <a:ea typeface="Poppins Bold"/>
                <a:cs typeface="Poppins Bold"/>
                <a:sym typeface="Poppins Bold"/>
              </a:rPr>
              <a:t>However, the only suggestion is go to Melo, who are also recommended in the interim wait for a CAMHS assessment? </a:t>
            </a:r>
          </a:p>
          <a:p>
            <a:pPr algn="l">
              <a:lnSpc>
                <a:spcPts val="5038"/>
              </a:lnSpc>
            </a:pPr>
          </a:p>
          <a:p>
            <a:pPr algn="l" marL="582927" indent="-291463" lvl="1">
              <a:lnSpc>
                <a:spcPts val="5038"/>
              </a:lnSpc>
              <a:buFont typeface="Arial"/>
              <a:buChar char="•"/>
            </a:pPr>
            <a:r>
              <a:rPr lang="en-US" b="true" sz="2699">
                <a:solidFill>
                  <a:srgbClr val="004C6B"/>
                </a:solidFill>
                <a:latin typeface="Poppins Bold"/>
                <a:ea typeface="Poppins Bold"/>
                <a:cs typeface="Poppins Bold"/>
                <a:sym typeface="Poppins Bold"/>
              </a:rPr>
              <a:t>Why are Melo suggested as a 'stop gap' and then as the only support, unless they refer to MIND, who are still not CAMHS?</a:t>
            </a:r>
          </a:p>
          <a:p>
            <a:pPr algn="l">
              <a:lnSpc>
                <a:spcPts val="5038"/>
              </a:lnSpc>
            </a:pPr>
          </a:p>
          <a:p>
            <a:pPr algn="l" marL="582927" indent="-291463" lvl="1">
              <a:lnSpc>
                <a:spcPts val="5038"/>
              </a:lnSpc>
              <a:buFont typeface="Arial"/>
              <a:buChar char="•"/>
            </a:pPr>
            <a:r>
              <a:rPr lang="en-US" b="true" sz="2699">
                <a:solidFill>
                  <a:srgbClr val="004C6B"/>
                </a:solidFill>
                <a:latin typeface="Poppins Bold"/>
                <a:ea typeface="Poppins Bold"/>
                <a:cs typeface="Poppins Bold"/>
                <a:sym typeface="Poppins Bold"/>
              </a:rPr>
              <a:t>An autistic young person needs CAMHS help and support far more than a neurotypical one, this is a very dangerous choice and can easily lead to the young person falling into serious crisis with no appropriate mental health support available? </a:t>
            </a:r>
          </a:p>
          <a:p>
            <a:pPr algn="l">
              <a:lnSpc>
                <a:spcPts val="5513"/>
              </a:lnSpc>
            </a:pPr>
          </a:p>
          <a:p>
            <a:pPr algn="ctr" marL="1108255" indent="-277064" lvl="3">
              <a:lnSpc>
                <a:spcPts val="3129"/>
              </a:lnSpc>
            </a:pPr>
          </a:p>
        </p:txBody>
      </p:sp>
      <p:sp>
        <p:nvSpPr>
          <p:cNvPr name="TextBox 5" id="5"/>
          <p:cNvSpPr txBox="true"/>
          <p:nvPr/>
        </p:nvSpPr>
        <p:spPr>
          <a:xfrm rot="0">
            <a:off x="16593403" y="402923"/>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DB</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4848158" y="907721"/>
            <a:ext cx="10850739" cy="9513298"/>
          </a:xfrm>
          <a:custGeom>
            <a:avLst/>
            <a:gdLst/>
            <a:ahLst/>
            <a:cxnLst/>
            <a:rect r="r" b="b" t="t" l="l"/>
            <a:pathLst>
              <a:path h="9513298" w="10850739">
                <a:moveTo>
                  <a:pt x="0" y="0"/>
                </a:moveTo>
                <a:lnTo>
                  <a:pt x="10850739" y="0"/>
                </a:lnTo>
                <a:lnTo>
                  <a:pt x="10850739" y="9513298"/>
                </a:lnTo>
                <a:lnTo>
                  <a:pt x="0" y="9513298"/>
                </a:lnTo>
                <a:lnTo>
                  <a:pt x="0" y="0"/>
                </a:lnTo>
                <a:close/>
              </a:path>
            </a:pathLst>
          </a:custGeom>
          <a:blipFill>
            <a:blip r:embed="rId2">
              <a:extLst>
                <a:ext uri="{96DAC541-7B7A-43D3-8B79-37D633B846F1}">
                  <asvg:svgBlip xmlns:asvg="http://schemas.microsoft.com/office/drawing/2016/SVG/main" r:embed="rId3"/>
                </a:ext>
              </a:extLst>
            </a:blip>
            <a:stretch>
              <a:fillRect l="-24" t="0" r="-24" b="0"/>
            </a:stretch>
          </a:blipFill>
        </p:spPr>
      </p:sp>
      <p:sp>
        <p:nvSpPr>
          <p:cNvPr name="TextBox 3" id="3"/>
          <p:cNvSpPr txBox="true"/>
          <p:nvPr/>
        </p:nvSpPr>
        <p:spPr>
          <a:xfrm rot="0">
            <a:off x="517811" y="523902"/>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Question 3</a:t>
            </a:r>
          </a:p>
        </p:txBody>
      </p:sp>
      <p:sp>
        <p:nvSpPr>
          <p:cNvPr name="TextBox 4" id="4"/>
          <p:cNvSpPr txBox="true"/>
          <p:nvPr/>
        </p:nvSpPr>
        <p:spPr>
          <a:xfrm rot="0">
            <a:off x="517811" y="707696"/>
            <a:ext cx="15843585" cy="9699695"/>
          </a:xfrm>
          <a:prstGeom prst="rect">
            <a:avLst/>
          </a:prstGeom>
        </p:spPr>
        <p:txBody>
          <a:bodyPr anchor="t" rtlCol="false" tIns="0" lIns="0" bIns="0" rIns="0">
            <a:spAutoFit/>
          </a:bodyPr>
          <a:lstStyle/>
          <a:p>
            <a:pPr algn="l">
              <a:lnSpc>
                <a:spcPts val="5038"/>
              </a:lnSpc>
            </a:pPr>
          </a:p>
          <a:p>
            <a:pPr algn="l">
              <a:lnSpc>
                <a:spcPts val="5038"/>
              </a:lnSpc>
            </a:pPr>
          </a:p>
          <a:p>
            <a:pPr algn="l">
              <a:lnSpc>
                <a:spcPts val="5038"/>
              </a:lnSpc>
            </a:pPr>
            <a:r>
              <a:rPr lang="en-US" sz="2699" b="true">
                <a:solidFill>
                  <a:srgbClr val="004C6B"/>
                </a:solidFill>
                <a:latin typeface="Poppins Bold"/>
                <a:ea typeface="Poppins Bold"/>
                <a:cs typeface="Poppins Bold"/>
                <a:sym typeface="Poppins Bold"/>
              </a:rPr>
              <a:t>What support can I access for my 8-year-old who runs into the road trying to kill himself? </a:t>
            </a:r>
          </a:p>
          <a:p>
            <a:pPr algn="l">
              <a:lnSpc>
                <a:spcPts val="5038"/>
              </a:lnSpc>
            </a:pPr>
          </a:p>
          <a:p>
            <a:pPr algn="l" marL="582928" indent="-291464" lvl="1">
              <a:lnSpc>
                <a:spcPts val="5038"/>
              </a:lnSpc>
              <a:buFont typeface="Arial"/>
              <a:buChar char="•"/>
            </a:pPr>
            <a:r>
              <a:rPr lang="en-US" b="true" sz="2699">
                <a:solidFill>
                  <a:srgbClr val="004C6B"/>
                </a:solidFill>
                <a:latin typeface="Poppins Bold"/>
                <a:ea typeface="Poppins Bold"/>
                <a:cs typeface="Poppins Bold"/>
                <a:sym typeface="Poppins Bold"/>
              </a:rPr>
              <a:t>Who can help with challenging behaviour towards siblings?</a:t>
            </a:r>
          </a:p>
          <a:p>
            <a:pPr algn="l">
              <a:lnSpc>
                <a:spcPts val="5038"/>
              </a:lnSpc>
            </a:pPr>
          </a:p>
          <a:p>
            <a:pPr algn="l" marL="582928" indent="-291464" lvl="1">
              <a:lnSpc>
                <a:spcPts val="5038"/>
              </a:lnSpc>
              <a:buFont typeface="Arial"/>
              <a:buChar char="•"/>
            </a:pPr>
            <a:r>
              <a:rPr lang="en-US" b="true" sz="2699">
                <a:solidFill>
                  <a:srgbClr val="004C6B"/>
                </a:solidFill>
                <a:latin typeface="Poppins Bold"/>
                <a:ea typeface="Poppins Bold"/>
                <a:cs typeface="Poppins Bold"/>
                <a:sym typeface="Poppins Bold"/>
              </a:rPr>
              <a:t>What do I do when he is bigger than me and I can no longer restrain him?</a:t>
            </a:r>
          </a:p>
          <a:p>
            <a:pPr algn="l">
              <a:lnSpc>
                <a:spcPts val="5038"/>
              </a:lnSpc>
            </a:pPr>
          </a:p>
          <a:p>
            <a:pPr algn="l" marL="582928" indent="-291464" lvl="1">
              <a:lnSpc>
                <a:spcPts val="5038"/>
              </a:lnSpc>
              <a:buFont typeface="Arial"/>
              <a:buChar char="•"/>
            </a:pPr>
            <a:r>
              <a:rPr lang="en-US" b="true" sz="2699">
                <a:solidFill>
                  <a:srgbClr val="004C6B"/>
                </a:solidFill>
                <a:latin typeface="Poppins Bold"/>
                <a:ea typeface="Poppins Bold"/>
                <a:cs typeface="Poppins Bold"/>
                <a:sym typeface="Poppins Bold"/>
              </a:rPr>
              <a:t>Family Front Door, Children With Disabilities Team, CAMHS/CAMHSCAST and other services have all rejected us. </a:t>
            </a:r>
          </a:p>
          <a:p>
            <a:pPr algn="l">
              <a:lnSpc>
                <a:spcPts val="5038"/>
              </a:lnSpc>
            </a:pPr>
          </a:p>
          <a:p>
            <a:pPr algn="l" marL="582928" indent="-291464" lvl="1">
              <a:lnSpc>
                <a:spcPts val="5038"/>
              </a:lnSpc>
              <a:buFont typeface="Arial"/>
              <a:buChar char="•"/>
            </a:pPr>
            <a:r>
              <a:rPr lang="en-US" b="true" sz="2699">
                <a:solidFill>
                  <a:srgbClr val="004C6B"/>
                </a:solidFill>
                <a:latin typeface="Poppins Bold"/>
                <a:ea typeface="Poppins Bold"/>
                <a:cs typeface="Poppins Bold"/>
                <a:sym typeface="Poppins Bold"/>
              </a:rPr>
              <a:t>Who will help before it’s too late?</a:t>
            </a:r>
          </a:p>
          <a:p>
            <a:pPr algn="l">
              <a:lnSpc>
                <a:spcPts val="5038"/>
              </a:lnSpc>
            </a:pPr>
          </a:p>
          <a:p>
            <a:pPr algn="l">
              <a:lnSpc>
                <a:spcPts val="6633"/>
              </a:lnSpc>
            </a:pPr>
          </a:p>
          <a:p>
            <a:pPr algn="ctr" marL="1174333" indent="-293583" lvl="3">
              <a:lnSpc>
                <a:spcPts val="3315"/>
              </a:lnSpc>
            </a:pPr>
          </a:p>
        </p:txBody>
      </p:sp>
      <p:sp>
        <p:nvSpPr>
          <p:cNvPr name="TextBox 5" id="5"/>
          <p:cNvSpPr txBox="true"/>
          <p:nvPr/>
        </p:nvSpPr>
        <p:spPr>
          <a:xfrm rot="0">
            <a:off x="16593403" y="402923"/>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DL</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4848158" y="907721"/>
            <a:ext cx="10850739" cy="9513298"/>
          </a:xfrm>
          <a:custGeom>
            <a:avLst/>
            <a:gdLst/>
            <a:ahLst/>
            <a:cxnLst/>
            <a:rect r="r" b="b" t="t" l="l"/>
            <a:pathLst>
              <a:path h="9513298" w="10850739">
                <a:moveTo>
                  <a:pt x="0" y="0"/>
                </a:moveTo>
                <a:lnTo>
                  <a:pt x="10850739" y="0"/>
                </a:lnTo>
                <a:lnTo>
                  <a:pt x="10850739" y="9513298"/>
                </a:lnTo>
                <a:lnTo>
                  <a:pt x="0" y="9513298"/>
                </a:lnTo>
                <a:lnTo>
                  <a:pt x="0" y="0"/>
                </a:lnTo>
                <a:close/>
              </a:path>
            </a:pathLst>
          </a:custGeom>
          <a:blipFill>
            <a:blip r:embed="rId2">
              <a:extLst>
                <a:ext uri="{96DAC541-7B7A-43D3-8B79-37D633B846F1}">
                  <asvg:svgBlip xmlns:asvg="http://schemas.microsoft.com/office/drawing/2016/SVG/main" r:embed="rId3"/>
                </a:ext>
              </a:extLst>
            </a:blip>
            <a:stretch>
              <a:fillRect l="-24" t="0" r="-24" b="0"/>
            </a:stretch>
          </a:blipFill>
        </p:spPr>
      </p:sp>
      <p:sp>
        <p:nvSpPr>
          <p:cNvPr name="TextBox 3" id="3"/>
          <p:cNvSpPr txBox="true"/>
          <p:nvPr/>
        </p:nvSpPr>
        <p:spPr>
          <a:xfrm rot="0">
            <a:off x="517811" y="523902"/>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Question 4</a:t>
            </a:r>
          </a:p>
        </p:txBody>
      </p:sp>
      <p:sp>
        <p:nvSpPr>
          <p:cNvPr name="TextBox 4" id="4"/>
          <p:cNvSpPr txBox="true"/>
          <p:nvPr/>
        </p:nvSpPr>
        <p:spPr>
          <a:xfrm rot="0">
            <a:off x="517811" y="1980140"/>
            <a:ext cx="15348065" cy="5816887"/>
          </a:xfrm>
          <a:prstGeom prst="rect">
            <a:avLst/>
          </a:prstGeom>
        </p:spPr>
        <p:txBody>
          <a:bodyPr anchor="t" rtlCol="false" tIns="0" lIns="0" bIns="0" rIns="0">
            <a:spAutoFit/>
          </a:bodyPr>
          <a:lstStyle/>
          <a:p>
            <a:pPr algn="l" marL="582930" indent="-291465" lvl="1">
              <a:lnSpc>
                <a:spcPts val="5038"/>
              </a:lnSpc>
              <a:buFont typeface="Arial"/>
              <a:buChar char="•"/>
            </a:pPr>
            <a:r>
              <a:rPr lang="en-US" b="true" sz="2700">
                <a:solidFill>
                  <a:srgbClr val="004C6B"/>
                </a:solidFill>
                <a:latin typeface="Poppins Bold"/>
                <a:ea typeface="Poppins Bold"/>
                <a:cs typeface="Poppins Bold"/>
                <a:sym typeface="Poppins Bold"/>
              </a:rPr>
              <a:t>I know that CAMHS in Worcestershire are not commissioned to diagnose or treat ARFID (Avoidant Restrictive Food Intake Disorder), but where are parents supposed to go for assessment and treatment instead? Dietetics cannot diagnose and can only vaguely advise. </a:t>
            </a:r>
          </a:p>
          <a:p>
            <a:pPr algn="l">
              <a:lnSpc>
                <a:spcPts val="5038"/>
              </a:lnSpc>
            </a:pPr>
          </a:p>
          <a:p>
            <a:pPr algn="l" marL="582930" indent="-291465" lvl="1">
              <a:lnSpc>
                <a:spcPts val="5038"/>
              </a:lnSpc>
              <a:buFont typeface="Arial"/>
              <a:buChar char="•"/>
            </a:pPr>
            <a:r>
              <a:rPr lang="en-US" b="true" sz="2700">
                <a:solidFill>
                  <a:srgbClr val="004C6B"/>
                </a:solidFill>
                <a:latin typeface="Poppins Bold"/>
                <a:ea typeface="Poppins Bold"/>
                <a:cs typeface="Poppins Bold"/>
                <a:sym typeface="Poppins Bold"/>
              </a:rPr>
              <a:t>Are there any plans to publish the findings of the recent Deep Dive into CAMHS and any actions that are going to happen from the findings? </a:t>
            </a:r>
          </a:p>
          <a:p>
            <a:pPr algn="l">
              <a:lnSpc>
                <a:spcPts val="6073"/>
              </a:lnSpc>
            </a:pPr>
          </a:p>
          <a:p>
            <a:pPr algn="ctr">
              <a:lnSpc>
                <a:spcPts val="3502"/>
              </a:lnSpc>
            </a:pPr>
          </a:p>
        </p:txBody>
      </p:sp>
      <p:sp>
        <p:nvSpPr>
          <p:cNvPr name="TextBox 5" id="5"/>
          <p:cNvSpPr txBox="true"/>
          <p:nvPr/>
        </p:nvSpPr>
        <p:spPr>
          <a:xfrm rot="0">
            <a:off x="16593403" y="402923"/>
            <a:ext cx="18980875" cy="952445"/>
          </a:xfrm>
          <a:prstGeom prst="rect">
            <a:avLst/>
          </a:prstGeom>
        </p:spPr>
        <p:txBody>
          <a:bodyPr anchor="t" rtlCol="false" tIns="0" lIns="0" bIns="0" rIns="0">
            <a:spAutoFit/>
          </a:bodyPr>
          <a:lstStyle/>
          <a:p>
            <a:pPr algn="l">
              <a:lnSpc>
                <a:spcPts val="7080"/>
              </a:lnSpc>
            </a:pPr>
            <a:r>
              <a:rPr lang="en-US" b="true" sz="5900" spc="34">
                <a:solidFill>
                  <a:srgbClr val="004F6B"/>
                </a:solidFill>
                <a:latin typeface="Poppins Bold"/>
                <a:ea typeface="Poppins Bold"/>
                <a:cs typeface="Poppins Bold"/>
                <a:sym typeface="Poppins Bold"/>
              </a:rPr>
              <a:t>DL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DAG-fgPYTMM</dc:identifier>
  <dcterms:modified xsi:type="dcterms:W3CDTF">2011-08-01T06:04:30Z</dcterms:modified>
  <cp:revision>1</cp:revision>
  <dc:title>Questions - board meeting</dc:title>
</cp:coreProperties>
</file>