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2" r:id="rId6"/>
    <p:sldId id="263" r:id="rId7"/>
    <p:sldId id="259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73" d="100"/>
          <a:sy n="173" d="100"/>
        </p:scale>
        <p:origin x="108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9BF6D7-91DC-4E0F-85C5-C5F33E2EC01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67E87470-8961-489E-BE72-F27A959F0406}">
      <dgm:prSet/>
      <dgm:spPr/>
      <dgm:t>
        <a:bodyPr/>
        <a:lstStyle/>
        <a:p>
          <a:r>
            <a:rPr lang="en-GB" b="1"/>
            <a:t>Compassionate engagement and involvement </a:t>
          </a:r>
          <a:r>
            <a:rPr lang="en-GB"/>
            <a:t>of those affected by patient safety incidents. </a:t>
          </a:r>
          <a:endParaRPr lang="en-GB" dirty="0"/>
        </a:p>
      </dgm:t>
    </dgm:pt>
    <dgm:pt modelId="{C278F33B-9353-4EB4-8E66-37B17FA48626}" type="parTrans" cxnId="{4E994E99-2959-4E12-92B5-570C2A135BCA}">
      <dgm:prSet/>
      <dgm:spPr/>
      <dgm:t>
        <a:bodyPr/>
        <a:lstStyle/>
        <a:p>
          <a:endParaRPr lang="en-GB"/>
        </a:p>
      </dgm:t>
    </dgm:pt>
    <dgm:pt modelId="{3E70DA87-66AE-43C9-BA4D-3ADDB060652C}" type="sibTrans" cxnId="{4E994E99-2959-4E12-92B5-570C2A135BCA}">
      <dgm:prSet/>
      <dgm:spPr/>
      <dgm:t>
        <a:bodyPr/>
        <a:lstStyle/>
        <a:p>
          <a:endParaRPr lang="en-GB"/>
        </a:p>
      </dgm:t>
    </dgm:pt>
    <dgm:pt modelId="{DE8C59E7-15EE-41FB-8AE1-285438F0FCD4}">
      <dgm:prSet/>
      <dgm:spPr/>
      <dgm:t>
        <a:bodyPr/>
        <a:lstStyle/>
        <a:p>
          <a:r>
            <a:rPr lang="en-GB" b="1" dirty="0"/>
            <a:t>Application of a range of system-based approaches </a:t>
          </a:r>
          <a:r>
            <a:rPr lang="en-GB" dirty="0"/>
            <a:t>to learn from patient safety incidents. </a:t>
          </a:r>
        </a:p>
      </dgm:t>
    </dgm:pt>
    <dgm:pt modelId="{489C0BF1-A6B1-4A21-91D6-F32B12E0F298}" type="parTrans" cxnId="{84B678D8-A969-4E6A-9C1C-F2FA3C7672FE}">
      <dgm:prSet/>
      <dgm:spPr/>
      <dgm:t>
        <a:bodyPr/>
        <a:lstStyle/>
        <a:p>
          <a:endParaRPr lang="en-GB"/>
        </a:p>
      </dgm:t>
    </dgm:pt>
    <dgm:pt modelId="{B24AC93E-7F99-435B-A79D-C75CA5E79579}" type="sibTrans" cxnId="{84B678D8-A969-4E6A-9C1C-F2FA3C7672FE}">
      <dgm:prSet/>
      <dgm:spPr/>
      <dgm:t>
        <a:bodyPr/>
        <a:lstStyle/>
        <a:p>
          <a:endParaRPr lang="en-GB"/>
        </a:p>
      </dgm:t>
    </dgm:pt>
    <dgm:pt modelId="{BCEC6160-DA7F-4320-9C30-2AFA14D44017}">
      <dgm:prSet/>
      <dgm:spPr/>
      <dgm:t>
        <a:bodyPr/>
        <a:lstStyle/>
        <a:p>
          <a:r>
            <a:rPr lang="en-GB" b="1" dirty="0"/>
            <a:t>Considered and proportionate </a:t>
          </a:r>
          <a:r>
            <a:rPr lang="en-GB" dirty="0"/>
            <a:t>responses to patient safety incidents. </a:t>
          </a:r>
        </a:p>
      </dgm:t>
    </dgm:pt>
    <dgm:pt modelId="{08548F86-060C-41E8-8EC1-65EF3B8A2E6E}" type="parTrans" cxnId="{261BE236-4280-4D9F-8156-C9357D80FF32}">
      <dgm:prSet/>
      <dgm:spPr/>
      <dgm:t>
        <a:bodyPr/>
        <a:lstStyle/>
        <a:p>
          <a:endParaRPr lang="en-GB"/>
        </a:p>
      </dgm:t>
    </dgm:pt>
    <dgm:pt modelId="{10C50238-8DDD-4256-BE33-B76789975626}" type="sibTrans" cxnId="{261BE236-4280-4D9F-8156-C9357D80FF32}">
      <dgm:prSet/>
      <dgm:spPr/>
      <dgm:t>
        <a:bodyPr/>
        <a:lstStyle/>
        <a:p>
          <a:endParaRPr lang="en-GB"/>
        </a:p>
      </dgm:t>
    </dgm:pt>
    <dgm:pt modelId="{6DE9DB60-D32E-486D-883F-CD3E6E50EFF2}">
      <dgm:prSet/>
      <dgm:spPr/>
      <dgm:t>
        <a:bodyPr/>
        <a:lstStyle/>
        <a:p>
          <a:r>
            <a:rPr lang="en-GB" b="1" dirty="0"/>
            <a:t>Supportive oversight </a:t>
          </a:r>
          <a:r>
            <a:rPr lang="en-GB" dirty="0"/>
            <a:t>focused on strengthening response system function and improvement. </a:t>
          </a:r>
        </a:p>
      </dgm:t>
    </dgm:pt>
    <dgm:pt modelId="{F02E82F7-F297-4581-A0B6-33070EB12953}" type="parTrans" cxnId="{01AFCB23-7142-47FD-A391-B79854EAB878}">
      <dgm:prSet/>
      <dgm:spPr/>
      <dgm:t>
        <a:bodyPr/>
        <a:lstStyle/>
        <a:p>
          <a:endParaRPr lang="en-GB"/>
        </a:p>
      </dgm:t>
    </dgm:pt>
    <dgm:pt modelId="{BF82E7CA-A19D-4E5E-8E99-4BA8AF1E7B09}" type="sibTrans" cxnId="{01AFCB23-7142-47FD-A391-B79854EAB878}">
      <dgm:prSet/>
      <dgm:spPr/>
      <dgm:t>
        <a:bodyPr/>
        <a:lstStyle/>
        <a:p>
          <a:endParaRPr lang="en-GB"/>
        </a:p>
      </dgm:t>
    </dgm:pt>
    <dgm:pt modelId="{99761E66-FB32-4561-BE5E-9B6824BC9772}" type="pres">
      <dgm:prSet presAssocID="{4F9BF6D7-91DC-4E0F-85C5-C5F33E2EC01C}" presName="matrix" presStyleCnt="0">
        <dgm:presLayoutVars>
          <dgm:chMax val="1"/>
          <dgm:dir/>
          <dgm:resizeHandles val="exact"/>
        </dgm:presLayoutVars>
      </dgm:prSet>
      <dgm:spPr/>
    </dgm:pt>
    <dgm:pt modelId="{20D43184-E5B6-462D-A365-C95F66EF6A15}" type="pres">
      <dgm:prSet presAssocID="{4F9BF6D7-91DC-4E0F-85C5-C5F33E2EC01C}" presName="diamond" presStyleLbl="bgShp" presStyleIdx="0" presStyleCnt="1"/>
      <dgm:spPr/>
    </dgm:pt>
    <dgm:pt modelId="{8EFA2FB6-1382-40D2-A2E2-BA45BE0E567B}" type="pres">
      <dgm:prSet presAssocID="{4F9BF6D7-91DC-4E0F-85C5-C5F33E2EC01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8B1A69A-68CC-4CB1-95B1-FBBAE55B516C}" type="pres">
      <dgm:prSet presAssocID="{4F9BF6D7-91DC-4E0F-85C5-C5F33E2EC01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5EABFCC-E5FB-431E-801C-62BA431E735A}" type="pres">
      <dgm:prSet presAssocID="{4F9BF6D7-91DC-4E0F-85C5-C5F33E2EC01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8AD01B5-FD86-4221-810E-E863EA477205}" type="pres">
      <dgm:prSet presAssocID="{4F9BF6D7-91DC-4E0F-85C5-C5F33E2EC01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1AFCB23-7142-47FD-A391-B79854EAB878}" srcId="{4F9BF6D7-91DC-4E0F-85C5-C5F33E2EC01C}" destId="{6DE9DB60-D32E-486D-883F-CD3E6E50EFF2}" srcOrd="3" destOrd="0" parTransId="{F02E82F7-F297-4581-A0B6-33070EB12953}" sibTransId="{BF82E7CA-A19D-4E5E-8E99-4BA8AF1E7B09}"/>
    <dgm:cxn modelId="{261BE236-4280-4D9F-8156-C9357D80FF32}" srcId="{4F9BF6D7-91DC-4E0F-85C5-C5F33E2EC01C}" destId="{BCEC6160-DA7F-4320-9C30-2AFA14D44017}" srcOrd="2" destOrd="0" parTransId="{08548F86-060C-41E8-8EC1-65EF3B8A2E6E}" sibTransId="{10C50238-8DDD-4256-BE33-B76789975626}"/>
    <dgm:cxn modelId="{4D40CF70-BECD-4E60-B512-95F4FAD331BC}" type="presOf" srcId="{DE8C59E7-15EE-41FB-8AE1-285438F0FCD4}" destId="{48B1A69A-68CC-4CB1-95B1-FBBAE55B516C}" srcOrd="0" destOrd="0" presId="urn:microsoft.com/office/officeart/2005/8/layout/matrix3"/>
    <dgm:cxn modelId="{C2746754-7BCC-421D-8532-B8ADBAE9BF64}" type="presOf" srcId="{67E87470-8961-489E-BE72-F27A959F0406}" destId="{8EFA2FB6-1382-40D2-A2E2-BA45BE0E567B}" srcOrd="0" destOrd="0" presId="urn:microsoft.com/office/officeart/2005/8/layout/matrix3"/>
    <dgm:cxn modelId="{C793D181-7BC8-4F41-A6A8-63598C052EFF}" type="presOf" srcId="{BCEC6160-DA7F-4320-9C30-2AFA14D44017}" destId="{65EABFCC-E5FB-431E-801C-62BA431E735A}" srcOrd="0" destOrd="0" presId="urn:microsoft.com/office/officeart/2005/8/layout/matrix3"/>
    <dgm:cxn modelId="{CDCDA388-A9E8-43D5-989C-29491135F8DB}" type="presOf" srcId="{4F9BF6D7-91DC-4E0F-85C5-C5F33E2EC01C}" destId="{99761E66-FB32-4561-BE5E-9B6824BC9772}" srcOrd="0" destOrd="0" presId="urn:microsoft.com/office/officeart/2005/8/layout/matrix3"/>
    <dgm:cxn modelId="{4E994E99-2959-4E12-92B5-570C2A135BCA}" srcId="{4F9BF6D7-91DC-4E0F-85C5-C5F33E2EC01C}" destId="{67E87470-8961-489E-BE72-F27A959F0406}" srcOrd="0" destOrd="0" parTransId="{C278F33B-9353-4EB4-8E66-37B17FA48626}" sibTransId="{3E70DA87-66AE-43C9-BA4D-3ADDB060652C}"/>
    <dgm:cxn modelId="{C84CC8D7-537F-4F85-A9E9-BA34EA720F11}" type="presOf" srcId="{6DE9DB60-D32E-486D-883F-CD3E6E50EFF2}" destId="{38AD01B5-FD86-4221-810E-E863EA477205}" srcOrd="0" destOrd="0" presId="urn:microsoft.com/office/officeart/2005/8/layout/matrix3"/>
    <dgm:cxn modelId="{84B678D8-A969-4E6A-9C1C-F2FA3C7672FE}" srcId="{4F9BF6D7-91DC-4E0F-85C5-C5F33E2EC01C}" destId="{DE8C59E7-15EE-41FB-8AE1-285438F0FCD4}" srcOrd="1" destOrd="0" parTransId="{489C0BF1-A6B1-4A21-91D6-F32B12E0F298}" sibTransId="{B24AC93E-7F99-435B-A79D-C75CA5E79579}"/>
    <dgm:cxn modelId="{5DED0686-DA7A-44C9-B5D8-424B7596A5E2}" type="presParOf" srcId="{99761E66-FB32-4561-BE5E-9B6824BC9772}" destId="{20D43184-E5B6-462D-A365-C95F66EF6A15}" srcOrd="0" destOrd="0" presId="urn:microsoft.com/office/officeart/2005/8/layout/matrix3"/>
    <dgm:cxn modelId="{7816CE57-559F-41C8-91C6-10F41676B41E}" type="presParOf" srcId="{99761E66-FB32-4561-BE5E-9B6824BC9772}" destId="{8EFA2FB6-1382-40D2-A2E2-BA45BE0E567B}" srcOrd="1" destOrd="0" presId="urn:microsoft.com/office/officeart/2005/8/layout/matrix3"/>
    <dgm:cxn modelId="{B609EFD0-C5A6-4DB8-865D-D90B34C1BF1B}" type="presParOf" srcId="{99761E66-FB32-4561-BE5E-9B6824BC9772}" destId="{48B1A69A-68CC-4CB1-95B1-FBBAE55B516C}" srcOrd="2" destOrd="0" presId="urn:microsoft.com/office/officeart/2005/8/layout/matrix3"/>
    <dgm:cxn modelId="{24265706-7EA6-4583-BCF8-994B955BC96E}" type="presParOf" srcId="{99761E66-FB32-4561-BE5E-9B6824BC9772}" destId="{65EABFCC-E5FB-431E-801C-62BA431E735A}" srcOrd="3" destOrd="0" presId="urn:microsoft.com/office/officeart/2005/8/layout/matrix3"/>
    <dgm:cxn modelId="{1995B6E9-7A88-463D-A594-F58651184883}" type="presParOf" srcId="{99761E66-FB32-4561-BE5E-9B6824BC9772}" destId="{38AD01B5-FD86-4221-810E-E863EA47720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11D8D5-59FA-449A-82F8-439591DCA147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9F687E41-9022-453F-8D80-D077B615FC93}">
      <dgm:prSet/>
      <dgm:spPr/>
      <dgm:t>
        <a:bodyPr/>
        <a:lstStyle/>
        <a:p>
          <a:r>
            <a:rPr lang="en-GB" b="0" i="0" baseline="0" dirty="0"/>
            <a:t>All providers contracted under the NHS standard contract from April 2024 </a:t>
          </a:r>
          <a:endParaRPr lang="en-GB" dirty="0"/>
        </a:p>
      </dgm:t>
    </dgm:pt>
    <dgm:pt modelId="{6B515478-C2FD-402F-BE23-801F2950DAD4}" type="parTrans" cxnId="{4DE3830F-3C3B-4012-839D-188AD1448987}">
      <dgm:prSet/>
      <dgm:spPr/>
      <dgm:t>
        <a:bodyPr/>
        <a:lstStyle/>
        <a:p>
          <a:endParaRPr lang="en-GB"/>
        </a:p>
      </dgm:t>
    </dgm:pt>
    <dgm:pt modelId="{A1F8D060-8D46-4B80-85B3-112B3304B4F0}" type="sibTrans" cxnId="{4DE3830F-3C3B-4012-839D-188AD1448987}">
      <dgm:prSet/>
      <dgm:spPr/>
      <dgm:t>
        <a:bodyPr/>
        <a:lstStyle/>
        <a:p>
          <a:endParaRPr lang="en-GB"/>
        </a:p>
      </dgm:t>
    </dgm:pt>
    <dgm:pt modelId="{3705BAD4-F161-4CAC-9A3C-3B52F3CACF9F}">
      <dgm:prSet/>
      <dgm:spPr/>
      <dgm:t>
        <a:bodyPr/>
        <a:lstStyle/>
        <a:p>
          <a:r>
            <a:rPr lang="en-GB" b="0" i="0" baseline="0" dirty="0"/>
            <a:t>Embedding expecting to take 3-5 years</a:t>
          </a:r>
          <a:endParaRPr lang="en-GB" dirty="0"/>
        </a:p>
      </dgm:t>
    </dgm:pt>
    <dgm:pt modelId="{80673DC9-70B8-4FC4-B8F0-C71BD40F30EC}" type="parTrans" cxnId="{1535A932-106C-412C-A5C6-3FED7488861D}">
      <dgm:prSet/>
      <dgm:spPr/>
      <dgm:t>
        <a:bodyPr/>
        <a:lstStyle/>
        <a:p>
          <a:endParaRPr lang="en-GB"/>
        </a:p>
      </dgm:t>
    </dgm:pt>
    <dgm:pt modelId="{646D9AAD-7B8C-4429-9E54-D4F6D84C15B8}" type="sibTrans" cxnId="{1535A932-106C-412C-A5C6-3FED7488861D}">
      <dgm:prSet/>
      <dgm:spPr/>
      <dgm:t>
        <a:bodyPr/>
        <a:lstStyle/>
        <a:p>
          <a:endParaRPr lang="en-GB"/>
        </a:p>
      </dgm:t>
    </dgm:pt>
    <dgm:pt modelId="{BF4019FD-0D2F-4C8F-BD74-CF94F952421D}">
      <dgm:prSet/>
      <dgm:spPr/>
      <dgm:t>
        <a:bodyPr/>
        <a:lstStyle/>
        <a:p>
          <a:r>
            <a:rPr lang="en-GB" dirty="0"/>
            <a:t>Primary Care Patient Safety Strategy launched October 2024 </a:t>
          </a:r>
        </a:p>
      </dgm:t>
    </dgm:pt>
    <dgm:pt modelId="{4E6AB331-9A8B-4ECB-A679-138608AE421B}" type="parTrans" cxnId="{81049CD9-31B8-490A-BA13-DEDF43F87054}">
      <dgm:prSet/>
      <dgm:spPr/>
      <dgm:t>
        <a:bodyPr/>
        <a:lstStyle/>
        <a:p>
          <a:endParaRPr lang="en-GB"/>
        </a:p>
      </dgm:t>
    </dgm:pt>
    <dgm:pt modelId="{B295088C-62A5-4116-A186-495D9E5C0E72}" type="sibTrans" cxnId="{81049CD9-31B8-490A-BA13-DEDF43F87054}">
      <dgm:prSet/>
      <dgm:spPr/>
      <dgm:t>
        <a:bodyPr/>
        <a:lstStyle/>
        <a:p>
          <a:endParaRPr lang="en-GB"/>
        </a:p>
      </dgm:t>
    </dgm:pt>
    <dgm:pt modelId="{2CE88045-F1B1-4FDC-ADBC-EC6ACF3BEE05}" type="pres">
      <dgm:prSet presAssocID="{6511D8D5-59FA-449A-82F8-439591DCA147}" presName="Name0" presStyleCnt="0">
        <dgm:presLayoutVars>
          <dgm:dir/>
          <dgm:resizeHandles val="exact"/>
        </dgm:presLayoutVars>
      </dgm:prSet>
      <dgm:spPr/>
    </dgm:pt>
    <dgm:pt modelId="{296D7910-5CA5-4A8D-93DC-4F4C46FDBC6F}" type="pres">
      <dgm:prSet presAssocID="{9F687E41-9022-453F-8D80-D077B615FC93}" presName="node" presStyleLbl="node1" presStyleIdx="0" presStyleCnt="3">
        <dgm:presLayoutVars>
          <dgm:bulletEnabled val="1"/>
        </dgm:presLayoutVars>
      </dgm:prSet>
      <dgm:spPr/>
    </dgm:pt>
    <dgm:pt modelId="{EE3E8EB0-F52C-43DF-8021-D5B1393E357D}" type="pres">
      <dgm:prSet presAssocID="{A1F8D060-8D46-4B80-85B3-112B3304B4F0}" presName="sibTrans" presStyleLbl="sibTrans2D1" presStyleIdx="0" presStyleCnt="2"/>
      <dgm:spPr/>
    </dgm:pt>
    <dgm:pt modelId="{A1D4543A-C117-4AFA-BE6A-D7E215E6FBC6}" type="pres">
      <dgm:prSet presAssocID="{A1F8D060-8D46-4B80-85B3-112B3304B4F0}" presName="connectorText" presStyleLbl="sibTrans2D1" presStyleIdx="0" presStyleCnt="2"/>
      <dgm:spPr/>
    </dgm:pt>
    <dgm:pt modelId="{7EF44816-8D64-477C-B7D2-DE0623759B0F}" type="pres">
      <dgm:prSet presAssocID="{3705BAD4-F161-4CAC-9A3C-3B52F3CACF9F}" presName="node" presStyleLbl="node1" presStyleIdx="1" presStyleCnt="3">
        <dgm:presLayoutVars>
          <dgm:bulletEnabled val="1"/>
        </dgm:presLayoutVars>
      </dgm:prSet>
      <dgm:spPr/>
    </dgm:pt>
    <dgm:pt modelId="{66E0DE1F-810E-44F3-9059-3CC1063CB25A}" type="pres">
      <dgm:prSet presAssocID="{646D9AAD-7B8C-4429-9E54-D4F6D84C15B8}" presName="sibTrans" presStyleLbl="sibTrans2D1" presStyleIdx="1" presStyleCnt="2"/>
      <dgm:spPr/>
    </dgm:pt>
    <dgm:pt modelId="{1BC7AB06-187E-410E-B936-FC8D4F71447F}" type="pres">
      <dgm:prSet presAssocID="{646D9AAD-7B8C-4429-9E54-D4F6D84C15B8}" presName="connectorText" presStyleLbl="sibTrans2D1" presStyleIdx="1" presStyleCnt="2"/>
      <dgm:spPr/>
    </dgm:pt>
    <dgm:pt modelId="{A3CBBFC6-D74E-4523-A6E2-349E99DA38A6}" type="pres">
      <dgm:prSet presAssocID="{BF4019FD-0D2F-4C8F-BD74-CF94F952421D}" presName="node" presStyleLbl="node1" presStyleIdx="2" presStyleCnt="3">
        <dgm:presLayoutVars>
          <dgm:bulletEnabled val="1"/>
        </dgm:presLayoutVars>
      </dgm:prSet>
      <dgm:spPr/>
    </dgm:pt>
  </dgm:ptLst>
  <dgm:cxnLst>
    <dgm:cxn modelId="{4DE3830F-3C3B-4012-839D-188AD1448987}" srcId="{6511D8D5-59FA-449A-82F8-439591DCA147}" destId="{9F687E41-9022-453F-8D80-D077B615FC93}" srcOrd="0" destOrd="0" parTransId="{6B515478-C2FD-402F-BE23-801F2950DAD4}" sibTransId="{A1F8D060-8D46-4B80-85B3-112B3304B4F0}"/>
    <dgm:cxn modelId="{B336AE12-5BB0-4DA8-A513-EC6606A07556}" type="presOf" srcId="{6511D8D5-59FA-449A-82F8-439591DCA147}" destId="{2CE88045-F1B1-4FDC-ADBC-EC6ACF3BEE05}" srcOrd="0" destOrd="0" presId="urn:microsoft.com/office/officeart/2005/8/layout/process1"/>
    <dgm:cxn modelId="{1535A932-106C-412C-A5C6-3FED7488861D}" srcId="{6511D8D5-59FA-449A-82F8-439591DCA147}" destId="{3705BAD4-F161-4CAC-9A3C-3B52F3CACF9F}" srcOrd="1" destOrd="0" parTransId="{80673DC9-70B8-4FC4-B8F0-C71BD40F30EC}" sibTransId="{646D9AAD-7B8C-4429-9E54-D4F6D84C15B8}"/>
    <dgm:cxn modelId="{ED83DC3E-3374-49D7-8E26-F3903920C046}" type="presOf" srcId="{646D9AAD-7B8C-4429-9E54-D4F6D84C15B8}" destId="{1BC7AB06-187E-410E-B936-FC8D4F71447F}" srcOrd="1" destOrd="0" presId="urn:microsoft.com/office/officeart/2005/8/layout/process1"/>
    <dgm:cxn modelId="{97AA5A4C-FA45-4EA5-B678-5FD481F52055}" type="presOf" srcId="{9F687E41-9022-453F-8D80-D077B615FC93}" destId="{296D7910-5CA5-4A8D-93DC-4F4C46FDBC6F}" srcOrd="0" destOrd="0" presId="urn:microsoft.com/office/officeart/2005/8/layout/process1"/>
    <dgm:cxn modelId="{80E44980-9A2C-45B4-B6EA-FE382D3EE201}" type="presOf" srcId="{3705BAD4-F161-4CAC-9A3C-3B52F3CACF9F}" destId="{7EF44816-8D64-477C-B7D2-DE0623759B0F}" srcOrd="0" destOrd="0" presId="urn:microsoft.com/office/officeart/2005/8/layout/process1"/>
    <dgm:cxn modelId="{1CBEB595-64A4-4B01-8AD6-1EAB723E3720}" type="presOf" srcId="{A1F8D060-8D46-4B80-85B3-112B3304B4F0}" destId="{A1D4543A-C117-4AFA-BE6A-D7E215E6FBC6}" srcOrd="1" destOrd="0" presId="urn:microsoft.com/office/officeart/2005/8/layout/process1"/>
    <dgm:cxn modelId="{C8F6DBCA-C3E0-427E-9018-94B9CC3504E1}" type="presOf" srcId="{646D9AAD-7B8C-4429-9E54-D4F6D84C15B8}" destId="{66E0DE1F-810E-44F3-9059-3CC1063CB25A}" srcOrd="0" destOrd="0" presId="urn:microsoft.com/office/officeart/2005/8/layout/process1"/>
    <dgm:cxn modelId="{81049CD9-31B8-490A-BA13-DEDF43F87054}" srcId="{6511D8D5-59FA-449A-82F8-439591DCA147}" destId="{BF4019FD-0D2F-4C8F-BD74-CF94F952421D}" srcOrd="2" destOrd="0" parTransId="{4E6AB331-9A8B-4ECB-A679-138608AE421B}" sibTransId="{B295088C-62A5-4116-A186-495D9E5C0E72}"/>
    <dgm:cxn modelId="{D1D6D8E3-E6E6-4BB9-A664-BDCBA7363F24}" type="presOf" srcId="{A1F8D060-8D46-4B80-85B3-112B3304B4F0}" destId="{EE3E8EB0-F52C-43DF-8021-D5B1393E357D}" srcOrd="0" destOrd="0" presId="urn:microsoft.com/office/officeart/2005/8/layout/process1"/>
    <dgm:cxn modelId="{B2BC25F7-79C0-47D8-BE05-F4CABE333A69}" type="presOf" srcId="{BF4019FD-0D2F-4C8F-BD74-CF94F952421D}" destId="{A3CBBFC6-D74E-4523-A6E2-349E99DA38A6}" srcOrd="0" destOrd="0" presId="urn:microsoft.com/office/officeart/2005/8/layout/process1"/>
    <dgm:cxn modelId="{4D0561E6-84EA-42E4-9DCD-71A92F6B7812}" type="presParOf" srcId="{2CE88045-F1B1-4FDC-ADBC-EC6ACF3BEE05}" destId="{296D7910-5CA5-4A8D-93DC-4F4C46FDBC6F}" srcOrd="0" destOrd="0" presId="urn:microsoft.com/office/officeart/2005/8/layout/process1"/>
    <dgm:cxn modelId="{7F358567-2BDF-416D-B7BF-D35B318342F1}" type="presParOf" srcId="{2CE88045-F1B1-4FDC-ADBC-EC6ACF3BEE05}" destId="{EE3E8EB0-F52C-43DF-8021-D5B1393E357D}" srcOrd="1" destOrd="0" presId="urn:microsoft.com/office/officeart/2005/8/layout/process1"/>
    <dgm:cxn modelId="{1CEDB396-27ED-4ADD-AE97-12E9CD3882D2}" type="presParOf" srcId="{EE3E8EB0-F52C-43DF-8021-D5B1393E357D}" destId="{A1D4543A-C117-4AFA-BE6A-D7E215E6FBC6}" srcOrd="0" destOrd="0" presId="urn:microsoft.com/office/officeart/2005/8/layout/process1"/>
    <dgm:cxn modelId="{AA8647E1-CB25-461D-BA65-800FD45B0BF3}" type="presParOf" srcId="{2CE88045-F1B1-4FDC-ADBC-EC6ACF3BEE05}" destId="{7EF44816-8D64-477C-B7D2-DE0623759B0F}" srcOrd="2" destOrd="0" presId="urn:microsoft.com/office/officeart/2005/8/layout/process1"/>
    <dgm:cxn modelId="{999F2D0D-B536-4B60-9DBA-98B022042AF2}" type="presParOf" srcId="{2CE88045-F1B1-4FDC-ADBC-EC6ACF3BEE05}" destId="{66E0DE1F-810E-44F3-9059-3CC1063CB25A}" srcOrd="3" destOrd="0" presId="urn:microsoft.com/office/officeart/2005/8/layout/process1"/>
    <dgm:cxn modelId="{538CA81C-0BCE-47F7-AC81-6E0FABC4222C}" type="presParOf" srcId="{66E0DE1F-810E-44F3-9059-3CC1063CB25A}" destId="{1BC7AB06-187E-410E-B936-FC8D4F71447F}" srcOrd="0" destOrd="0" presId="urn:microsoft.com/office/officeart/2005/8/layout/process1"/>
    <dgm:cxn modelId="{9FFA3946-C22E-4D43-B327-E7F5190D74E6}" type="presParOf" srcId="{2CE88045-F1B1-4FDC-ADBC-EC6ACF3BEE05}" destId="{A3CBBFC6-D74E-4523-A6E2-349E99DA38A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D0F27E-CA5F-4F5E-9839-7278D5164AD0}" type="doc">
      <dgm:prSet loTypeId="urn:microsoft.com/office/officeart/2005/8/layout/target3" loCatId="relationship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877D185C-EE33-4974-8885-3898BE3068E9}">
      <dgm:prSet custT="1"/>
      <dgm:spPr/>
      <dgm:t>
        <a:bodyPr/>
        <a:lstStyle/>
        <a:p>
          <a:r>
            <a:rPr lang="en-GB" sz="2000" dirty="0"/>
            <a:t>An IT system that centrally reports all patient safety incidents at organisational, regional and national level.  Future development include patient and family reporting </a:t>
          </a:r>
        </a:p>
      </dgm:t>
    </dgm:pt>
    <dgm:pt modelId="{F686AF7E-C506-4676-AA1A-EE03D9BFFD91}" type="parTrans" cxnId="{FC2AE5BD-CE76-4F8D-AC40-35A57DFA77DE}">
      <dgm:prSet/>
      <dgm:spPr/>
      <dgm:t>
        <a:bodyPr/>
        <a:lstStyle/>
        <a:p>
          <a:endParaRPr lang="en-GB"/>
        </a:p>
      </dgm:t>
    </dgm:pt>
    <dgm:pt modelId="{451ABC6E-2EBB-4219-B0B2-5DB1BBFD4F5F}" type="sibTrans" cxnId="{FC2AE5BD-CE76-4F8D-AC40-35A57DFA77DE}">
      <dgm:prSet/>
      <dgm:spPr/>
      <dgm:t>
        <a:bodyPr/>
        <a:lstStyle/>
        <a:p>
          <a:endParaRPr lang="en-GB"/>
        </a:p>
      </dgm:t>
    </dgm:pt>
    <dgm:pt modelId="{48E9E3B9-CB53-46C9-A010-D5BF722757F6}">
      <dgm:prSet custT="1"/>
      <dgm:spPr/>
      <dgm:t>
        <a:bodyPr/>
        <a:lstStyle/>
        <a:p>
          <a:r>
            <a:rPr lang="en-GB" sz="2000" dirty="0"/>
            <a:t>Gives the ICB system view understanding patterns and trends allowing prioritisation and coordination of improvement actions</a:t>
          </a:r>
        </a:p>
      </dgm:t>
    </dgm:pt>
    <dgm:pt modelId="{B3C68BB5-00AE-47E5-AC08-301B3C3F9FBF}" type="parTrans" cxnId="{F78D9D3D-E1B6-41AF-B156-BB8C7B3ECDED}">
      <dgm:prSet/>
      <dgm:spPr/>
      <dgm:t>
        <a:bodyPr/>
        <a:lstStyle/>
        <a:p>
          <a:endParaRPr lang="en-GB"/>
        </a:p>
      </dgm:t>
    </dgm:pt>
    <dgm:pt modelId="{523C704F-1C99-403B-88CF-77C50ABFB5C6}" type="sibTrans" cxnId="{F78D9D3D-E1B6-41AF-B156-BB8C7B3ECDED}">
      <dgm:prSet/>
      <dgm:spPr/>
      <dgm:t>
        <a:bodyPr/>
        <a:lstStyle/>
        <a:p>
          <a:endParaRPr lang="en-GB"/>
        </a:p>
      </dgm:t>
    </dgm:pt>
    <dgm:pt modelId="{46054AB7-9433-46A2-A45E-9D235474AF89}">
      <dgm:prSet custT="1"/>
      <dgm:spPr/>
      <dgm:t>
        <a:bodyPr/>
        <a:lstStyle/>
        <a:p>
          <a:r>
            <a:rPr lang="en-GB" sz="2000" dirty="0"/>
            <a:t>ICB uses the patient safety data as the picture it represents overall, and less in the detail of individual events and their management. </a:t>
          </a:r>
        </a:p>
      </dgm:t>
    </dgm:pt>
    <dgm:pt modelId="{92A1CDF2-B6CE-44E0-9607-1DF5DC1A7647}" type="parTrans" cxnId="{2F3250CC-B66C-445D-B74F-5B9C809D0036}">
      <dgm:prSet/>
      <dgm:spPr/>
      <dgm:t>
        <a:bodyPr/>
        <a:lstStyle/>
        <a:p>
          <a:endParaRPr lang="en-GB"/>
        </a:p>
      </dgm:t>
    </dgm:pt>
    <dgm:pt modelId="{E87BB44E-E68A-4952-99C5-710A6DAA66EC}" type="sibTrans" cxnId="{2F3250CC-B66C-445D-B74F-5B9C809D0036}">
      <dgm:prSet/>
      <dgm:spPr/>
      <dgm:t>
        <a:bodyPr/>
        <a:lstStyle/>
        <a:p>
          <a:endParaRPr lang="en-GB"/>
        </a:p>
      </dgm:t>
    </dgm:pt>
    <dgm:pt modelId="{3BF2CD4E-D733-44D3-B37F-F6D589912595}" type="pres">
      <dgm:prSet presAssocID="{BFD0F27E-CA5F-4F5E-9839-7278D5164AD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9A00929-61F4-427B-BF1F-8DB9BD30395E}" type="pres">
      <dgm:prSet presAssocID="{877D185C-EE33-4974-8885-3898BE3068E9}" presName="circle1" presStyleLbl="node1" presStyleIdx="0" presStyleCnt="3"/>
      <dgm:spPr/>
    </dgm:pt>
    <dgm:pt modelId="{C2341F0D-A05D-4ED1-A5E5-7E52C4DCCB09}" type="pres">
      <dgm:prSet presAssocID="{877D185C-EE33-4974-8885-3898BE3068E9}" presName="space" presStyleCnt="0"/>
      <dgm:spPr/>
    </dgm:pt>
    <dgm:pt modelId="{87842C36-8BF5-431E-8472-DBED2BDFE91D}" type="pres">
      <dgm:prSet presAssocID="{877D185C-EE33-4974-8885-3898BE3068E9}" presName="rect1" presStyleLbl="alignAcc1" presStyleIdx="0" presStyleCnt="3"/>
      <dgm:spPr/>
    </dgm:pt>
    <dgm:pt modelId="{D198951C-4304-46DC-AF4E-794652DADD7D}" type="pres">
      <dgm:prSet presAssocID="{48E9E3B9-CB53-46C9-A010-D5BF722757F6}" presName="vertSpace2" presStyleLbl="node1" presStyleIdx="0" presStyleCnt="3"/>
      <dgm:spPr/>
    </dgm:pt>
    <dgm:pt modelId="{5FA5A938-6013-4D27-9903-BABA100D702D}" type="pres">
      <dgm:prSet presAssocID="{48E9E3B9-CB53-46C9-A010-D5BF722757F6}" presName="circle2" presStyleLbl="node1" presStyleIdx="1" presStyleCnt="3"/>
      <dgm:spPr/>
    </dgm:pt>
    <dgm:pt modelId="{4076802F-64EB-44B0-BFDA-B0BAA236FCB5}" type="pres">
      <dgm:prSet presAssocID="{48E9E3B9-CB53-46C9-A010-D5BF722757F6}" presName="rect2" presStyleLbl="alignAcc1" presStyleIdx="1" presStyleCnt="3"/>
      <dgm:spPr/>
    </dgm:pt>
    <dgm:pt modelId="{2B2F8702-D526-49C3-B86A-502BB3DA9E24}" type="pres">
      <dgm:prSet presAssocID="{46054AB7-9433-46A2-A45E-9D235474AF89}" presName="vertSpace3" presStyleLbl="node1" presStyleIdx="1" presStyleCnt="3"/>
      <dgm:spPr/>
    </dgm:pt>
    <dgm:pt modelId="{0E693EFC-B9CF-4146-B4D7-ADA41824B5B8}" type="pres">
      <dgm:prSet presAssocID="{46054AB7-9433-46A2-A45E-9D235474AF89}" presName="circle3" presStyleLbl="node1" presStyleIdx="2" presStyleCnt="3"/>
      <dgm:spPr/>
    </dgm:pt>
    <dgm:pt modelId="{E8342509-4028-41A6-AA75-205A7A6B7256}" type="pres">
      <dgm:prSet presAssocID="{46054AB7-9433-46A2-A45E-9D235474AF89}" presName="rect3" presStyleLbl="alignAcc1" presStyleIdx="2" presStyleCnt="3"/>
      <dgm:spPr/>
    </dgm:pt>
    <dgm:pt modelId="{05155799-1198-4E8B-BEEC-7866297290FF}" type="pres">
      <dgm:prSet presAssocID="{877D185C-EE33-4974-8885-3898BE3068E9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C1127F13-A524-460E-8078-42DADAFC4945}" type="pres">
      <dgm:prSet presAssocID="{48E9E3B9-CB53-46C9-A010-D5BF722757F6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321E4C00-AD09-41DB-8288-F50CAFE7AD8E}" type="pres">
      <dgm:prSet presAssocID="{46054AB7-9433-46A2-A45E-9D235474AF89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7F283D28-1F6D-49BE-9214-D48E1CD71BB1}" type="presOf" srcId="{46054AB7-9433-46A2-A45E-9D235474AF89}" destId="{E8342509-4028-41A6-AA75-205A7A6B7256}" srcOrd="0" destOrd="0" presId="urn:microsoft.com/office/officeart/2005/8/layout/target3"/>
    <dgm:cxn modelId="{3C6C0C36-E36F-43FC-AAC5-E00CB9A50A2F}" type="presOf" srcId="{48E9E3B9-CB53-46C9-A010-D5BF722757F6}" destId="{C1127F13-A524-460E-8078-42DADAFC4945}" srcOrd="1" destOrd="0" presId="urn:microsoft.com/office/officeart/2005/8/layout/target3"/>
    <dgm:cxn modelId="{F78D9D3D-E1B6-41AF-B156-BB8C7B3ECDED}" srcId="{BFD0F27E-CA5F-4F5E-9839-7278D5164AD0}" destId="{48E9E3B9-CB53-46C9-A010-D5BF722757F6}" srcOrd="1" destOrd="0" parTransId="{B3C68BB5-00AE-47E5-AC08-301B3C3F9FBF}" sibTransId="{523C704F-1C99-403B-88CF-77C50ABFB5C6}"/>
    <dgm:cxn modelId="{990E0682-64D4-4348-9E6B-8FEDBC2DAE89}" type="presOf" srcId="{48E9E3B9-CB53-46C9-A010-D5BF722757F6}" destId="{4076802F-64EB-44B0-BFDA-B0BAA236FCB5}" srcOrd="0" destOrd="0" presId="urn:microsoft.com/office/officeart/2005/8/layout/target3"/>
    <dgm:cxn modelId="{7EBC5F83-7A69-4E47-A3BE-7FA996881552}" type="presOf" srcId="{877D185C-EE33-4974-8885-3898BE3068E9}" destId="{05155799-1198-4E8B-BEEC-7866297290FF}" srcOrd="1" destOrd="0" presId="urn:microsoft.com/office/officeart/2005/8/layout/target3"/>
    <dgm:cxn modelId="{4021379A-F038-4BE5-8F10-DF9BBCAD1E43}" type="presOf" srcId="{877D185C-EE33-4974-8885-3898BE3068E9}" destId="{87842C36-8BF5-431E-8472-DBED2BDFE91D}" srcOrd="0" destOrd="0" presId="urn:microsoft.com/office/officeart/2005/8/layout/target3"/>
    <dgm:cxn modelId="{F055F29C-EAB2-48DB-B651-E5883B4FE2C0}" type="presOf" srcId="{46054AB7-9433-46A2-A45E-9D235474AF89}" destId="{321E4C00-AD09-41DB-8288-F50CAFE7AD8E}" srcOrd="1" destOrd="0" presId="urn:microsoft.com/office/officeart/2005/8/layout/target3"/>
    <dgm:cxn modelId="{FC2AE5BD-CE76-4F8D-AC40-35A57DFA77DE}" srcId="{BFD0F27E-CA5F-4F5E-9839-7278D5164AD0}" destId="{877D185C-EE33-4974-8885-3898BE3068E9}" srcOrd="0" destOrd="0" parTransId="{F686AF7E-C506-4676-AA1A-EE03D9BFFD91}" sibTransId="{451ABC6E-2EBB-4219-B0B2-5DB1BBFD4F5F}"/>
    <dgm:cxn modelId="{2F3250CC-B66C-445D-B74F-5B9C809D0036}" srcId="{BFD0F27E-CA5F-4F5E-9839-7278D5164AD0}" destId="{46054AB7-9433-46A2-A45E-9D235474AF89}" srcOrd="2" destOrd="0" parTransId="{92A1CDF2-B6CE-44E0-9607-1DF5DC1A7647}" sibTransId="{E87BB44E-E68A-4952-99C5-710A6DAA66EC}"/>
    <dgm:cxn modelId="{5A2AE8EB-C97D-4A65-B5BE-1804A4E87946}" type="presOf" srcId="{BFD0F27E-CA5F-4F5E-9839-7278D5164AD0}" destId="{3BF2CD4E-D733-44D3-B37F-F6D589912595}" srcOrd="0" destOrd="0" presId="urn:microsoft.com/office/officeart/2005/8/layout/target3"/>
    <dgm:cxn modelId="{2AB0838A-2E04-4BEA-BE99-10DDB6CF0F59}" type="presParOf" srcId="{3BF2CD4E-D733-44D3-B37F-F6D589912595}" destId="{89A00929-61F4-427B-BF1F-8DB9BD30395E}" srcOrd="0" destOrd="0" presId="urn:microsoft.com/office/officeart/2005/8/layout/target3"/>
    <dgm:cxn modelId="{F2E65929-D8AC-4D69-96C6-A488CEA2387B}" type="presParOf" srcId="{3BF2CD4E-D733-44D3-B37F-F6D589912595}" destId="{C2341F0D-A05D-4ED1-A5E5-7E52C4DCCB09}" srcOrd="1" destOrd="0" presId="urn:microsoft.com/office/officeart/2005/8/layout/target3"/>
    <dgm:cxn modelId="{D784B54B-FFB2-42B2-A997-4F358E7EC224}" type="presParOf" srcId="{3BF2CD4E-D733-44D3-B37F-F6D589912595}" destId="{87842C36-8BF5-431E-8472-DBED2BDFE91D}" srcOrd="2" destOrd="0" presId="urn:microsoft.com/office/officeart/2005/8/layout/target3"/>
    <dgm:cxn modelId="{BD6F3C69-D30E-444C-AC73-E895907D36DC}" type="presParOf" srcId="{3BF2CD4E-D733-44D3-B37F-F6D589912595}" destId="{D198951C-4304-46DC-AF4E-794652DADD7D}" srcOrd="3" destOrd="0" presId="urn:microsoft.com/office/officeart/2005/8/layout/target3"/>
    <dgm:cxn modelId="{D8BEDA55-F3C5-4AAC-8157-FC4C8B556071}" type="presParOf" srcId="{3BF2CD4E-D733-44D3-B37F-F6D589912595}" destId="{5FA5A938-6013-4D27-9903-BABA100D702D}" srcOrd="4" destOrd="0" presId="urn:microsoft.com/office/officeart/2005/8/layout/target3"/>
    <dgm:cxn modelId="{6B94E60F-0616-41C5-AF69-60BB4C947B5A}" type="presParOf" srcId="{3BF2CD4E-D733-44D3-B37F-F6D589912595}" destId="{4076802F-64EB-44B0-BFDA-B0BAA236FCB5}" srcOrd="5" destOrd="0" presId="urn:microsoft.com/office/officeart/2005/8/layout/target3"/>
    <dgm:cxn modelId="{E374C3A6-3A96-4DC0-B1EE-E658FFA58B67}" type="presParOf" srcId="{3BF2CD4E-D733-44D3-B37F-F6D589912595}" destId="{2B2F8702-D526-49C3-B86A-502BB3DA9E24}" srcOrd="6" destOrd="0" presId="urn:microsoft.com/office/officeart/2005/8/layout/target3"/>
    <dgm:cxn modelId="{3F162B31-03A7-4029-AB08-70D5243836FB}" type="presParOf" srcId="{3BF2CD4E-D733-44D3-B37F-F6D589912595}" destId="{0E693EFC-B9CF-4146-B4D7-ADA41824B5B8}" srcOrd="7" destOrd="0" presId="urn:microsoft.com/office/officeart/2005/8/layout/target3"/>
    <dgm:cxn modelId="{270024DB-6E59-436B-B571-2A93C2A0CC0E}" type="presParOf" srcId="{3BF2CD4E-D733-44D3-B37F-F6D589912595}" destId="{E8342509-4028-41A6-AA75-205A7A6B7256}" srcOrd="8" destOrd="0" presId="urn:microsoft.com/office/officeart/2005/8/layout/target3"/>
    <dgm:cxn modelId="{FA877612-1387-4E75-B5B3-ED4C0D10EE5E}" type="presParOf" srcId="{3BF2CD4E-D733-44D3-B37F-F6D589912595}" destId="{05155799-1198-4E8B-BEEC-7866297290FF}" srcOrd="9" destOrd="0" presId="urn:microsoft.com/office/officeart/2005/8/layout/target3"/>
    <dgm:cxn modelId="{8DBEE7A6-9356-4D4B-865A-56163E789AFF}" type="presParOf" srcId="{3BF2CD4E-D733-44D3-B37F-F6D589912595}" destId="{C1127F13-A524-460E-8078-42DADAFC4945}" srcOrd="10" destOrd="0" presId="urn:microsoft.com/office/officeart/2005/8/layout/target3"/>
    <dgm:cxn modelId="{6F555047-25E5-40F7-B5E6-81C59BAEB3BA}" type="presParOf" srcId="{3BF2CD4E-D733-44D3-B37F-F6D589912595}" destId="{321E4C00-AD09-41DB-8288-F50CAFE7AD8E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43184-E5B6-462D-A365-C95F66EF6A15}">
      <dsp:nvSpPr>
        <dsp:cNvPr id="0" name=""/>
        <dsp:cNvSpPr/>
      </dsp:nvSpPr>
      <dsp:spPr>
        <a:xfrm>
          <a:off x="574528" y="0"/>
          <a:ext cx="4351338" cy="435133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A2FB6-1382-40D2-A2E2-BA45BE0E567B}">
      <dsp:nvSpPr>
        <dsp:cNvPr id="0" name=""/>
        <dsp:cNvSpPr/>
      </dsp:nvSpPr>
      <dsp:spPr>
        <a:xfrm>
          <a:off x="987906" y="413377"/>
          <a:ext cx="1697021" cy="169702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/>
            <a:t>Compassionate engagement and involvement </a:t>
          </a:r>
          <a:r>
            <a:rPr lang="en-GB" sz="1500" kern="1200"/>
            <a:t>of those affected by patient safety incidents. </a:t>
          </a:r>
          <a:endParaRPr lang="en-GB" sz="1500" kern="1200" dirty="0"/>
        </a:p>
      </dsp:txBody>
      <dsp:txXfrm>
        <a:off x="1070748" y="496219"/>
        <a:ext cx="1531337" cy="1531337"/>
      </dsp:txXfrm>
    </dsp:sp>
    <dsp:sp modelId="{48B1A69A-68CC-4CB1-95B1-FBBAE55B516C}">
      <dsp:nvSpPr>
        <dsp:cNvPr id="0" name=""/>
        <dsp:cNvSpPr/>
      </dsp:nvSpPr>
      <dsp:spPr>
        <a:xfrm>
          <a:off x="2815468" y="413377"/>
          <a:ext cx="1697021" cy="169702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/>
            <a:t>Application of a range of system-based approaches </a:t>
          </a:r>
          <a:r>
            <a:rPr lang="en-GB" sz="1500" kern="1200" dirty="0"/>
            <a:t>to learn from patient safety incidents. </a:t>
          </a:r>
        </a:p>
      </dsp:txBody>
      <dsp:txXfrm>
        <a:off x="2898310" y="496219"/>
        <a:ext cx="1531337" cy="1531337"/>
      </dsp:txXfrm>
    </dsp:sp>
    <dsp:sp modelId="{65EABFCC-E5FB-431E-801C-62BA431E735A}">
      <dsp:nvSpPr>
        <dsp:cNvPr id="0" name=""/>
        <dsp:cNvSpPr/>
      </dsp:nvSpPr>
      <dsp:spPr>
        <a:xfrm>
          <a:off x="987906" y="2240939"/>
          <a:ext cx="1697021" cy="169702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/>
            <a:t>Considered and proportionate </a:t>
          </a:r>
          <a:r>
            <a:rPr lang="en-GB" sz="1500" kern="1200" dirty="0"/>
            <a:t>responses to patient safety incidents. </a:t>
          </a:r>
        </a:p>
      </dsp:txBody>
      <dsp:txXfrm>
        <a:off x="1070748" y="2323781"/>
        <a:ext cx="1531337" cy="1531337"/>
      </dsp:txXfrm>
    </dsp:sp>
    <dsp:sp modelId="{38AD01B5-FD86-4221-810E-E863EA477205}">
      <dsp:nvSpPr>
        <dsp:cNvPr id="0" name=""/>
        <dsp:cNvSpPr/>
      </dsp:nvSpPr>
      <dsp:spPr>
        <a:xfrm>
          <a:off x="2815468" y="2240939"/>
          <a:ext cx="1697021" cy="169702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/>
            <a:t>Supportive oversight </a:t>
          </a:r>
          <a:r>
            <a:rPr lang="en-GB" sz="1500" kern="1200" dirty="0"/>
            <a:t>focused on strengthening response system function and improvement. </a:t>
          </a:r>
        </a:p>
      </dsp:txBody>
      <dsp:txXfrm>
        <a:off x="2898310" y="2323781"/>
        <a:ext cx="1531337" cy="15313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D7910-5CA5-4A8D-93DC-4F4C46FDBC6F}">
      <dsp:nvSpPr>
        <dsp:cNvPr id="0" name=""/>
        <dsp:cNvSpPr/>
      </dsp:nvSpPr>
      <dsp:spPr>
        <a:xfrm>
          <a:off x="4834" y="1113034"/>
          <a:ext cx="1444927" cy="16390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 dirty="0"/>
            <a:t>All providers contracted under the NHS standard contract from April 2024 </a:t>
          </a:r>
          <a:endParaRPr lang="en-GB" sz="1700" kern="1200" dirty="0"/>
        </a:p>
      </dsp:txBody>
      <dsp:txXfrm>
        <a:off x="47154" y="1155354"/>
        <a:ext cx="1360287" cy="1554450"/>
      </dsp:txXfrm>
    </dsp:sp>
    <dsp:sp modelId="{EE3E8EB0-F52C-43DF-8021-D5B1393E357D}">
      <dsp:nvSpPr>
        <dsp:cNvPr id="0" name=""/>
        <dsp:cNvSpPr/>
      </dsp:nvSpPr>
      <dsp:spPr>
        <a:xfrm>
          <a:off x="1594255" y="1753408"/>
          <a:ext cx="306324" cy="3583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1594255" y="1825076"/>
        <a:ext cx="214427" cy="215006"/>
      </dsp:txXfrm>
    </dsp:sp>
    <dsp:sp modelId="{7EF44816-8D64-477C-B7D2-DE0623759B0F}">
      <dsp:nvSpPr>
        <dsp:cNvPr id="0" name=""/>
        <dsp:cNvSpPr/>
      </dsp:nvSpPr>
      <dsp:spPr>
        <a:xfrm>
          <a:off x="2027733" y="1113034"/>
          <a:ext cx="1444927" cy="1639090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 dirty="0"/>
            <a:t>Embedding expecting to take 3-5 years</a:t>
          </a:r>
          <a:endParaRPr lang="en-GB" sz="1700" kern="1200" dirty="0"/>
        </a:p>
      </dsp:txBody>
      <dsp:txXfrm>
        <a:off x="2070053" y="1155354"/>
        <a:ext cx="1360287" cy="1554450"/>
      </dsp:txXfrm>
    </dsp:sp>
    <dsp:sp modelId="{66E0DE1F-810E-44F3-9059-3CC1063CB25A}">
      <dsp:nvSpPr>
        <dsp:cNvPr id="0" name=""/>
        <dsp:cNvSpPr/>
      </dsp:nvSpPr>
      <dsp:spPr>
        <a:xfrm>
          <a:off x="3617154" y="1753408"/>
          <a:ext cx="306324" cy="3583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3617154" y="1825076"/>
        <a:ext cx="214427" cy="215006"/>
      </dsp:txXfrm>
    </dsp:sp>
    <dsp:sp modelId="{A3CBBFC6-D74E-4523-A6E2-349E99DA38A6}">
      <dsp:nvSpPr>
        <dsp:cNvPr id="0" name=""/>
        <dsp:cNvSpPr/>
      </dsp:nvSpPr>
      <dsp:spPr>
        <a:xfrm>
          <a:off x="4050632" y="1113034"/>
          <a:ext cx="1444927" cy="1639090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Primary Care Patient Safety Strategy launched October 2024 </a:t>
          </a:r>
        </a:p>
      </dsp:txBody>
      <dsp:txXfrm>
        <a:off x="4092952" y="1155354"/>
        <a:ext cx="1360287" cy="1554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00929-61F4-427B-BF1F-8DB9BD30395E}">
      <dsp:nvSpPr>
        <dsp:cNvPr id="0" name=""/>
        <dsp:cNvSpPr/>
      </dsp:nvSpPr>
      <dsp:spPr>
        <a:xfrm>
          <a:off x="0" y="0"/>
          <a:ext cx="5037535" cy="5037535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842C36-8BF5-431E-8472-DBED2BDFE91D}">
      <dsp:nvSpPr>
        <dsp:cNvPr id="0" name=""/>
        <dsp:cNvSpPr/>
      </dsp:nvSpPr>
      <dsp:spPr>
        <a:xfrm>
          <a:off x="2518767" y="0"/>
          <a:ext cx="7247124" cy="503753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An IT system that centrally reports all patient safety incidents at organisational, regional and national level.  Future development include patient and family reporting </a:t>
          </a:r>
        </a:p>
      </dsp:txBody>
      <dsp:txXfrm>
        <a:off x="2518767" y="0"/>
        <a:ext cx="7247124" cy="1511264"/>
      </dsp:txXfrm>
    </dsp:sp>
    <dsp:sp modelId="{5FA5A938-6013-4D27-9903-BABA100D702D}">
      <dsp:nvSpPr>
        <dsp:cNvPr id="0" name=""/>
        <dsp:cNvSpPr/>
      </dsp:nvSpPr>
      <dsp:spPr>
        <a:xfrm>
          <a:off x="881570" y="1511264"/>
          <a:ext cx="3274395" cy="3274395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76802F-64EB-44B0-BFDA-B0BAA236FCB5}">
      <dsp:nvSpPr>
        <dsp:cNvPr id="0" name=""/>
        <dsp:cNvSpPr/>
      </dsp:nvSpPr>
      <dsp:spPr>
        <a:xfrm>
          <a:off x="2518767" y="1511264"/>
          <a:ext cx="7247124" cy="327439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Gives the ICB system view understanding patterns and trends allowing prioritisation and coordination of improvement actions</a:t>
          </a:r>
        </a:p>
      </dsp:txBody>
      <dsp:txXfrm>
        <a:off x="2518767" y="1511264"/>
        <a:ext cx="7247124" cy="1511259"/>
      </dsp:txXfrm>
    </dsp:sp>
    <dsp:sp modelId="{0E693EFC-B9CF-4146-B4D7-ADA41824B5B8}">
      <dsp:nvSpPr>
        <dsp:cNvPr id="0" name=""/>
        <dsp:cNvSpPr/>
      </dsp:nvSpPr>
      <dsp:spPr>
        <a:xfrm>
          <a:off x="1763138" y="3022523"/>
          <a:ext cx="1511259" cy="1511259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42509-4028-41A6-AA75-205A7A6B7256}">
      <dsp:nvSpPr>
        <dsp:cNvPr id="0" name=""/>
        <dsp:cNvSpPr/>
      </dsp:nvSpPr>
      <dsp:spPr>
        <a:xfrm>
          <a:off x="2518767" y="3022523"/>
          <a:ext cx="7247124" cy="1511259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ICB uses the patient safety data as the picture it represents overall, and less in the detail of individual events and their management. </a:t>
          </a:r>
        </a:p>
      </dsp:txBody>
      <dsp:txXfrm>
        <a:off x="2518767" y="3022523"/>
        <a:ext cx="7247124" cy="1511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C67D-C426-4396-8438-8B8D15B784E8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0B8FB-044E-421A-B4DE-444BD34ED9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88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037B-B078-47BD-BCF9-30F562082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404" y="1122363"/>
            <a:ext cx="11218506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5D8DB-5373-479D-BA90-C1D8DD22A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404" y="3602038"/>
            <a:ext cx="1121850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27336-9087-441F-B80D-2A9F054F6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/>
            </a:lvl1pPr>
          </a:lstStyle>
          <a:p>
            <a:fld id="{3DA628DE-CDFC-48F7-8DA3-3C82BAF5FD74}" type="datetime1">
              <a:rPr lang="en-GB" smtClean="0"/>
              <a:t>21/05/2025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101E8-FCB8-447D-B9EB-4F82AD313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/>
            </a:lvl1pPr>
          </a:lstStyle>
          <a:p>
            <a:endParaRPr lang="en-GB" sz="11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16275-AB6B-4235-BA20-D396D4D8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90B30DD5-1EF8-48BF-BC70-8C78D8C5415C}" type="slidenum">
              <a:rPr lang="en-GB" smtClean="0"/>
              <a:pPr/>
              <a:t>‹#›</a:t>
            </a:fld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58701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F7B27-1EE3-432C-A8FA-02266C2CE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F0FDB-0157-41D5-BCB4-7D9EEE601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2C096-ABA2-4F00-A06A-1BCEEFBF1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0EC7-1C7A-49C7-BEC9-5F8310C677C0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A78D7-A270-4BBE-8041-ED9845A4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9CCC4-C7AC-4854-ACF2-2E83EA56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01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C1F256-3F90-497C-867D-266E7EA101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9476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DD1DB-2A83-4339-9794-D38B937ED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404" y="365125"/>
            <a:ext cx="80530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B83AF-C09C-4180-B903-90437BBF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EB4CD-580F-48F3-ADEA-C134B850F88D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A15AD-5240-43CA-AB1C-EBCB6849C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4C7DD-8710-4E2D-B5AF-29AC7A09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79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882DD-A79A-4450-B600-EA741951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F834D-486C-4CDF-8759-B78FC2667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D35EC-1786-4DDA-8A83-C7B393C49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29F82-AF76-4605-B919-6DE644A05521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32ECC-DF91-4154-851E-5D5822875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E3072-FA04-47C9-9645-A61032EA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305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F38C0-2BBC-4C21-9E0B-0BF27CBCB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04" y="1736726"/>
            <a:ext cx="1115319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E6690-A830-48BC-BAD9-BA0CC92A9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404" y="4589463"/>
            <a:ext cx="1115319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8EFD5-A1CB-4393-9863-5A37B2C3E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883-619B-4075-9A74-48E07A75D53C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8E249-ACA0-4405-AEA1-B16D9AC4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1DF9E-8826-4EB5-80B0-E6A9E575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8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DE27B-EFC6-4E9F-B63E-8BEDFCC46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D11F0-FC53-4084-8536-77A9B28AF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404" y="1825625"/>
            <a:ext cx="550039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AA5FA-BAEA-4788-AC31-E4D29311E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0039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F453D-C98F-4E84-AED2-0167B1799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B6EA-A4D0-4EB5-A152-5B69F475C15E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5F067-C63C-48AF-AB60-CE6445D5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67D86-786B-409E-8139-9675049C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11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2F9-F6D8-4913-A3B9-1077A7549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04" y="365125"/>
            <a:ext cx="1115319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CBF3E-DBCE-4B40-81E2-C97C3C87B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404" y="1690688"/>
            <a:ext cx="550039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662A5-FC3B-46A5-8612-9C0C3DBA5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404" y="2505075"/>
            <a:ext cx="547817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02E0A-3A3F-42B3-A27C-744D6B661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50039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6E75A0-C05B-4B1D-AF9A-31490D278B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50039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1871A1-61FF-43C8-9243-9D8FF6A5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1887-72CC-4523-BB25-7F8891F76D4A}" type="datetime1">
              <a:rPr lang="en-GB" smtClean="0"/>
              <a:t>21/05/2025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71F22C-B1EB-4415-8532-5A4B7F3C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79FB8F-8AA8-461D-9C1A-C80F9682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1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ECDE1-AAEC-45F5-B5B4-91511E638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180E40-008B-4CBA-A00B-102D0081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8560-9131-4123-9AEA-BED3362A81E1}" type="datetime1">
              <a:rPr lang="en-GB" smtClean="0"/>
              <a:t>21/05/2025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EEDC42-3571-4A41-A35A-B5C8AAFD2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B0634-F78A-4E58-8361-1E98A0014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62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32B2D2-4B1A-4A13-9C86-1736FAE88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20CE-B244-494D-ACF1-03E448748FA0}" type="datetime1">
              <a:rPr lang="en-GB" smtClean="0"/>
              <a:t>21/05/2025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7047DF-66BB-4983-80C2-D64A276B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C1297-5D77-4599-9FA9-91BC058A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6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746EE-8105-4651-A984-BD8CDB88F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04" y="457200"/>
            <a:ext cx="425262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6DDA6-54D1-4228-8455-540AEB419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489408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70C27-693E-4DA0-A952-98778222C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9404" y="2057400"/>
            <a:ext cx="425262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9424B-A804-4A09-AE8D-E45A77B7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ED9D-55B7-451E-8E6B-B4A5BC49AEEF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7CF40-25A4-4343-A215-AB870275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FC44D-8DA6-44E8-B55C-DCDE77F29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5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F9351-727B-480B-BAB3-47E99628B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04" y="457200"/>
            <a:ext cx="425262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76231-B663-40FA-95B8-447E225778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48940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188AA-6E56-4052-8872-83687C3A5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9404" y="2057400"/>
            <a:ext cx="425262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D3221-90A7-4DD1-A3B3-F7D3728C9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72BF-4148-469C-A54B-87FCAD968721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0C7608-6466-4C28-AE0D-2BFDFCA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AB2BD-6EDB-42AF-A86E-FB26450A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86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A22BEC-A535-4E7D-B88B-4DD54EFF3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04" y="365125"/>
            <a:ext cx="111531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F1221-6903-49A6-9D0B-4565253BE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404" y="1825625"/>
            <a:ext cx="111531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646F3-DE79-4D8B-9095-2DDE1872D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404" y="6356350"/>
            <a:ext cx="30619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811D5F-0491-4FCD-8ED3-69A982F425AE}" type="datetime1">
              <a:rPr lang="en-GB" smtClean="0"/>
              <a:t>21/05/2025</a:t>
            </a:fld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480F8-A62A-41FA-967A-4D7A1D4E2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2DF14-F026-40E0-B29E-BF5A438FE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619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0B30DD5-1EF8-48BF-BC70-8C78D8C5415C}" type="slidenum">
              <a:rPr lang="en-GB" smtClean="0"/>
              <a:pPr/>
              <a:t>‹#›</a:t>
            </a:fld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95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2B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2BC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2B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2B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2BC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2BC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hyperlink" Target="https://www.youtube.com/watch?v=TyYekgo_IN0&amp;feature=youtu.be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zsRSgXNfl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hw.engage@nhs.ne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C105E-6FF5-42B3-BE57-5CE86962B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89" y="3095734"/>
            <a:ext cx="11345333" cy="2387600"/>
          </a:xfrm>
        </p:spPr>
        <p:txBody>
          <a:bodyPr/>
          <a:lstStyle/>
          <a:p>
            <a:r>
              <a:rPr lang="en-GB" dirty="0"/>
              <a:t>Patient Safety Highlights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319ECD-E628-4BC6-8635-9DB5B3C8A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689" y="5575409"/>
            <a:ext cx="11345333" cy="439384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4141F-595F-498C-B969-4406023F6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pPr/>
              <a:t>1</a:t>
            </a:fld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31480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92872-F922-D3A7-B347-77448DB31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Patient Safety Incident Response Framework (PSIRF)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1E3C0CD-4E03-79E8-93C1-F6F4E6C4EDB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99099369"/>
              </p:ext>
            </p:extLst>
          </p:nvPr>
        </p:nvGraphicFramePr>
        <p:xfrm>
          <a:off x="519404" y="1690688"/>
          <a:ext cx="550039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096012D-68ED-0D7A-6152-84E5E6A763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90041464"/>
              </p:ext>
            </p:extLst>
          </p:nvPr>
        </p:nvGraphicFramePr>
        <p:xfrm>
          <a:off x="6172201" y="1690688"/>
          <a:ext cx="5500395" cy="3865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56727-70DD-121B-3BF3-9B4E334D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2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6AAF4B-3B30-7C61-0095-A90734634A43}"/>
              </a:ext>
            </a:extLst>
          </p:cNvPr>
          <p:cNvSpPr txBox="1"/>
          <p:nvPr/>
        </p:nvSpPr>
        <p:spPr>
          <a:xfrm>
            <a:off x="6172201" y="5648589"/>
            <a:ext cx="5746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hlinkClick r:id="rId12"/>
              </a:rPr>
              <a:t>https://www.youtube.com/watch?v=TyYekgo_IN0&amp;feature=youtu.be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13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8AE84-F161-DA20-BD6A-5A181C968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from Patient Safety Events (LFPSE)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EF804-FE40-E036-1D19-EE8C4864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B5B35DC0-281D-5514-FAF2-D09BFA879F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368591"/>
              </p:ext>
            </p:extLst>
          </p:nvPr>
        </p:nvGraphicFramePr>
        <p:xfrm>
          <a:off x="1683399" y="1657151"/>
          <a:ext cx="9765892" cy="5037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55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12C4-E010-BCAE-E77E-1D538BE88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Involving Patients in Patient Safety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F1F81-84B4-7FD7-2367-B438FF574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Patient Safety Partner are voluntary roles to give the patient voice to safety conversations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 organisations providing care they have a new responsibility for promoting ‘Keeping Patients Safe in hospital’ 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https://youtu.be/zsRSgXNfl30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C15E65-A5EB-1189-45C8-4A8B35AD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202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85DE7-EE00-AFFC-17C5-FF49913AB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C5285-39AD-6851-E226-283137AFB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national safety reviews have been as a result of the patient voice</a:t>
            </a:r>
          </a:p>
          <a:p>
            <a:r>
              <a:rPr lang="en-US" dirty="0"/>
              <a:t>Don Berwick said in his Patient Safety Review in 2013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“patients and their carers to be present, powerful and involved”</a:t>
            </a:r>
          </a:p>
          <a:p>
            <a:endParaRPr lang="en-US" dirty="0"/>
          </a:p>
          <a:p>
            <a:r>
              <a:rPr lang="en-US" dirty="0"/>
              <a:t>The patient safety voice needs to be amplified and listened to and this is fundamental for safety improvements </a:t>
            </a:r>
          </a:p>
          <a:p>
            <a:r>
              <a:rPr lang="en-US" dirty="0"/>
              <a:t>If you want to get involved -  </a:t>
            </a:r>
            <a:r>
              <a:rPr lang="en-US" dirty="0">
                <a:hlinkClick r:id="rId2"/>
              </a:rPr>
              <a:t>hw.engage@nhs.net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78324-4852-0D89-49D6-0CE1D870A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0DD5-1EF8-48BF-BC70-8C78D8C5415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230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82B31ACA-5753-356C-185F-2808BBBE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Any Questions?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EBC2BD-3276-E85E-FE8D-1D7E6168B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5368" y="4160126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Thank you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4485C-8F31-2294-45C6-70D49F6B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0B30DD5-1EF8-48BF-BC70-8C78D8C5415C}" type="slidenum">
              <a:rPr lang="en-US" smtClean="0">
                <a:latin typeface="+mn-lt"/>
                <a:cs typeface="+mn-cs"/>
              </a:rPr>
              <a:pPr>
                <a:spcAft>
                  <a:spcPts val="600"/>
                </a:spcAft>
              </a:pPr>
              <a:t>6</a:t>
            </a:fld>
            <a:endParaRPr lang="en-US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846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2633E1682864D85BD7F16D04A073A" ma:contentTypeVersion="19" ma:contentTypeDescription="Create a new document." ma:contentTypeScope="" ma:versionID="3083d4d82146ba5c3ff08234bd7ab23d">
  <xsd:schema xmlns:xsd="http://www.w3.org/2001/XMLSchema" xmlns:xs="http://www.w3.org/2001/XMLSchema" xmlns:p="http://schemas.microsoft.com/office/2006/metadata/properties" xmlns:ns2="9d9021ab-480d-4949-a8d2-98a75815d6e5" xmlns:ns3="1490b4ae-ebd6-4c5f-8fa6-f62020c03ef1" targetNamespace="http://schemas.microsoft.com/office/2006/metadata/properties" ma:root="true" ma:fieldsID="b1ebb74599d0d0873336b6c0d86761d3" ns2:_="" ns3:_="">
    <xsd:import namespace="9d9021ab-480d-4949-a8d2-98a75815d6e5"/>
    <xsd:import namespace="1490b4ae-ebd6-4c5f-8fa6-f62020c03e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9021ab-480d-4949-a8d2-98a75815d6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1aa15c-42ef-4b23-a351-09a1c6a0ec86}" ma:internalName="TaxCatchAll" ma:showField="CatchAllData" ma:web="9d9021ab-480d-4949-a8d2-98a75815d6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0b4ae-ebd6-4c5f-8fa6-f62020c03e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a2c16cf-7dc2-48aa-8189-eec5c5d0f0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90b4ae-ebd6-4c5f-8fa6-f62020c03ef1">
      <Terms xmlns="http://schemas.microsoft.com/office/infopath/2007/PartnerControls"/>
    </lcf76f155ced4ddcb4097134ff3c332f>
    <TaxCatchAll xmlns="9d9021ab-480d-4949-a8d2-98a75815d6e5" xsi:nil="true"/>
  </documentManagement>
</p:properties>
</file>

<file path=customXml/itemProps1.xml><?xml version="1.0" encoding="utf-8"?>
<ds:datastoreItem xmlns:ds="http://schemas.openxmlformats.org/officeDocument/2006/customXml" ds:itemID="{D4965B27-0731-4523-9EB8-46396882E5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070521-696D-49DE-B48D-82E407FDC6C8}"/>
</file>

<file path=customXml/itemProps3.xml><?xml version="1.0" encoding="utf-8"?>
<ds:datastoreItem xmlns:ds="http://schemas.openxmlformats.org/officeDocument/2006/customXml" ds:itemID="{8B5B9F5B-8784-479F-BA0E-80A45B2FBC0C}">
  <ds:schemaRefs>
    <ds:schemaRef ds:uri="http://schemas.microsoft.com/office/2006/metadata/properties"/>
    <ds:schemaRef ds:uri="http://schemas.microsoft.com/office/infopath/2007/PartnerControls"/>
    <ds:schemaRef ds:uri="b7aa7fa7-14fd-471c-a5e0-222c873ca8d0"/>
    <ds:schemaRef ds:uri="d5f0f924-cc0a-47d4-b634-aca23f21ec3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303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Patient Safety Highlights</vt:lpstr>
      <vt:lpstr>Patient Safety Incident Response Framework (PSIRF)</vt:lpstr>
      <vt:lpstr>Learning from Patient Safety Events (LFPSE)</vt:lpstr>
      <vt:lpstr>Involving Patients in Patient Safety </vt:lpstr>
      <vt:lpstr>Summary 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Smith</dc:creator>
  <cp:lastModifiedBy>Helen Harris</cp:lastModifiedBy>
  <cp:revision>7</cp:revision>
  <dcterms:created xsi:type="dcterms:W3CDTF">2022-05-16T13:15:00Z</dcterms:created>
  <dcterms:modified xsi:type="dcterms:W3CDTF">2025-05-21T16:25:48Z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0x01010060F2633E1682864D85BD7F16D04A073A</vt:lpwstr>
  </property>
</Properties>
</file>