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8288000" cy="10287000"/>
  <p:notesSz cx="6858000" cy="9144000"/>
  <p:embeddedFontLst>
    <p:embeddedFont>
      <p:font typeface="League Spartan" panose="020B0604020202020204" charset="0"/>
      <p:regular r:id="rId32"/>
    </p:embeddedFont>
    <p:embeddedFont>
      <p:font typeface="Poppins 1" panose="020B0604020202020204" charset="0"/>
      <p:regular r:id="rId33"/>
    </p:embeddedFont>
    <p:embeddedFont>
      <p:font typeface="Poppins 1 Bold" panose="020B0604020202020204" charset="0"/>
      <p:regular r:id="rId34"/>
    </p:embeddedFont>
    <p:embeddedFont>
      <p:font typeface="Poppins 1 Ultra-Bold" panose="020B0604020202020204" charset="0"/>
      <p:regular r:id="rId35"/>
    </p:embeddedFont>
    <p:embeddedFont>
      <p:font typeface="Poppins 2" panose="020B0604020202020204" charset="0"/>
      <p:regular r:id="rId36"/>
    </p:embeddedFont>
    <p:embeddedFont>
      <p:font typeface="Poppins 2 Bold" panose="020B0604020202020204" charset="0"/>
      <p:regular r:id="rId37"/>
    </p:embeddedFont>
    <p:embeddedFont>
      <p:font typeface="Roboto Bold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70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4.fntdata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Hopkins" userId="398cba66-e10b-46d7-9ccc-7e255a87b3e9" providerId="ADAL" clId="{AB8C4146-40CB-447D-B502-25A26818A045}"/>
    <pc:docChg chg="undo custSel modSld">
      <pc:chgData name="Paul Hopkins" userId="398cba66-e10b-46d7-9ccc-7e255a87b3e9" providerId="ADAL" clId="{AB8C4146-40CB-447D-B502-25A26818A045}" dt="2025-05-21T14:56:48.782" v="7" actId="1076"/>
      <pc:docMkLst>
        <pc:docMk/>
      </pc:docMkLst>
      <pc:sldChg chg="modSp mod">
        <pc:chgData name="Paul Hopkins" userId="398cba66-e10b-46d7-9ccc-7e255a87b3e9" providerId="ADAL" clId="{AB8C4146-40CB-447D-B502-25A26818A045}" dt="2025-05-21T14:56:48.782" v="7" actId="1076"/>
        <pc:sldMkLst>
          <pc:docMk/>
          <pc:sldMk cId="0" sldId="264"/>
        </pc:sldMkLst>
        <pc:spChg chg="mod">
          <ac:chgData name="Paul Hopkins" userId="398cba66-e10b-46d7-9ccc-7e255a87b3e9" providerId="ADAL" clId="{AB8C4146-40CB-447D-B502-25A26818A045}" dt="2025-05-21T14:56:18.490" v="5" actId="1076"/>
          <ac:spMkLst>
            <pc:docMk/>
            <pc:sldMk cId="0" sldId="264"/>
            <ac:spMk id="9" creationId="{00000000-0000-0000-0000-000000000000}"/>
          </ac:spMkLst>
        </pc:spChg>
        <pc:spChg chg="mod">
          <ac:chgData name="Paul Hopkins" userId="398cba66-e10b-46d7-9ccc-7e255a87b3e9" providerId="ADAL" clId="{AB8C4146-40CB-447D-B502-25A26818A045}" dt="2025-05-21T14:56:27.023" v="6" actId="1076"/>
          <ac:spMkLst>
            <pc:docMk/>
            <pc:sldMk cId="0" sldId="264"/>
            <ac:spMk id="10" creationId="{00000000-0000-0000-0000-000000000000}"/>
          </ac:spMkLst>
        </pc:spChg>
        <pc:spChg chg="mod">
          <ac:chgData name="Paul Hopkins" userId="398cba66-e10b-46d7-9ccc-7e255a87b3e9" providerId="ADAL" clId="{AB8C4146-40CB-447D-B502-25A26818A045}" dt="2025-05-21T14:56:48.782" v="7" actId="1076"/>
          <ac:spMkLst>
            <pc:docMk/>
            <pc:sldMk cId="0" sldId="264"/>
            <ac:spMk id="13" creationId="{00000000-0000-0000-0000-000000000000}"/>
          </ac:spMkLst>
        </pc:spChg>
      </pc:sldChg>
    </pc:docChg>
  </pc:docChgLst>
  <pc:docChgLst>
    <pc:chgData name="Victoria Walsh" userId="53adf6a2-303e-498a-81d8-d5793796d61e" providerId="ADAL" clId="{F8951787-89B7-40BE-9214-ABA6A85D236E}"/>
    <pc:docChg chg="modSld">
      <pc:chgData name="Victoria Walsh" userId="53adf6a2-303e-498a-81d8-d5793796d61e" providerId="ADAL" clId="{F8951787-89B7-40BE-9214-ABA6A85D236E}" dt="2025-05-21T14:43:35.535" v="2" actId="1076"/>
      <pc:docMkLst>
        <pc:docMk/>
      </pc:docMkLst>
      <pc:sldChg chg="modSp mod">
        <pc:chgData name="Victoria Walsh" userId="53adf6a2-303e-498a-81d8-d5793796d61e" providerId="ADAL" clId="{F8951787-89B7-40BE-9214-ABA6A85D236E}" dt="2025-05-21T14:43:35.535" v="2" actId="1076"/>
        <pc:sldMkLst>
          <pc:docMk/>
          <pc:sldMk cId="0" sldId="280"/>
        </pc:sldMkLst>
        <pc:spChg chg="mod">
          <ac:chgData name="Victoria Walsh" userId="53adf6a2-303e-498a-81d8-d5793796d61e" providerId="ADAL" clId="{F8951787-89B7-40BE-9214-ABA6A85D236E}" dt="2025-05-21T14:43:15.071" v="0" actId="1076"/>
          <ac:spMkLst>
            <pc:docMk/>
            <pc:sldMk cId="0" sldId="280"/>
            <ac:spMk id="10" creationId="{00000000-0000-0000-0000-000000000000}"/>
          </ac:spMkLst>
        </pc:spChg>
        <pc:spChg chg="mod">
          <ac:chgData name="Victoria Walsh" userId="53adf6a2-303e-498a-81d8-d5793796d61e" providerId="ADAL" clId="{F8951787-89B7-40BE-9214-ABA6A85D236E}" dt="2025-05-21T14:43:35.535" v="2" actId="1076"/>
          <ac:spMkLst>
            <pc:docMk/>
            <pc:sldMk cId="0" sldId="280"/>
            <ac:spMk id="14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svg"/><Relationship Id="rId21" Type="http://schemas.openxmlformats.org/officeDocument/2006/relationships/image" Target="../media/image22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pn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sv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717675" y="0"/>
            <a:ext cx="805519" cy="2673350"/>
            <a:chOff x="0" y="0"/>
            <a:chExt cx="212153" cy="7040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2153" cy="704092"/>
            </a:xfrm>
            <a:custGeom>
              <a:avLst/>
              <a:gdLst/>
              <a:ahLst/>
              <a:cxnLst/>
              <a:rect l="l" t="t" r="r" b="b"/>
              <a:pathLst>
                <a:path w="212153" h="704092">
                  <a:moveTo>
                    <a:pt x="0" y="0"/>
                  </a:moveTo>
                  <a:lnTo>
                    <a:pt x="212153" y="0"/>
                  </a:lnTo>
                  <a:lnTo>
                    <a:pt x="212153" y="704092"/>
                  </a:lnTo>
                  <a:lnTo>
                    <a:pt x="0" y="704092"/>
                  </a:lnTo>
                  <a:close/>
                </a:path>
              </a:pathLst>
            </a:custGeom>
            <a:solidFill>
              <a:srgbClr val="84BA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2153" cy="75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17675" y="7613650"/>
            <a:ext cx="805519" cy="2673350"/>
            <a:chOff x="0" y="0"/>
            <a:chExt cx="212153" cy="7040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2153" cy="704092"/>
            </a:xfrm>
            <a:custGeom>
              <a:avLst/>
              <a:gdLst/>
              <a:ahLst/>
              <a:cxnLst/>
              <a:rect l="l" t="t" r="r" b="b"/>
              <a:pathLst>
                <a:path w="212153" h="704092">
                  <a:moveTo>
                    <a:pt x="0" y="0"/>
                  </a:moveTo>
                  <a:lnTo>
                    <a:pt x="212153" y="0"/>
                  </a:lnTo>
                  <a:lnTo>
                    <a:pt x="212153" y="704092"/>
                  </a:lnTo>
                  <a:lnTo>
                    <a:pt x="0" y="704092"/>
                  </a:lnTo>
                  <a:close/>
                </a:path>
              </a:pathLst>
            </a:custGeom>
            <a:solidFill>
              <a:srgbClr val="84BA00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12153" cy="7517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00200" y="3190875"/>
            <a:ext cx="2546350" cy="7410450"/>
            <a:chOff x="0" y="0"/>
            <a:chExt cx="670644" cy="195172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70644" cy="1951724"/>
            </a:xfrm>
            <a:custGeom>
              <a:avLst/>
              <a:gdLst/>
              <a:ahLst/>
              <a:cxnLst/>
              <a:rect l="l" t="t" r="r" b="b"/>
              <a:pathLst>
                <a:path w="670644" h="1951724">
                  <a:moveTo>
                    <a:pt x="155060" y="0"/>
                  </a:moveTo>
                  <a:lnTo>
                    <a:pt x="515583" y="0"/>
                  </a:lnTo>
                  <a:cubicBezTo>
                    <a:pt x="601221" y="0"/>
                    <a:pt x="670644" y="69423"/>
                    <a:pt x="670644" y="155060"/>
                  </a:cubicBezTo>
                  <a:lnTo>
                    <a:pt x="670644" y="1796663"/>
                  </a:lnTo>
                  <a:cubicBezTo>
                    <a:pt x="670644" y="1882301"/>
                    <a:pt x="601221" y="1951724"/>
                    <a:pt x="515583" y="1951724"/>
                  </a:cubicBezTo>
                  <a:lnTo>
                    <a:pt x="155060" y="1951724"/>
                  </a:lnTo>
                  <a:cubicBezTo>
                    <a:pt x="113936" y="1951724"/>
                    <a:pt x="74496" y="1935387"/>
                    <a:pt x="45416" y="1906307"/>
                  </a:cubicBezTo>
                  <a:cubicBezTo>
                    <a:pt x="16337" y="1877228"/>
                    <a:pt x="0" y="1837788"/>
                    <a:pt x="0" y="1796663"/>
                  </a:cubicBezTo>
                  <a:lnTo>
                    <a:pt x="0" y="155060"/>
                  </a:lnTo>
                  <a:cubicBezTo>
                    <a:pt x="0" y="69423"/>
                    <a:pt x="69423" y="0"/>
                    <a:pt x="155060" y="0"/>
                  </a:cubicBezTo>
                  <a:close/>
                </a:path>
              </a:pathLst>
            </a:custGeom>
            <a:solidFill>
              <a:srgbClr val="E73E97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670644" cy="19993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099168" y="687601"/>
            <a:ext cx="8255612" cy="1943509"/>
          </a:xfrm>
          <a:custGeom>
            <a:avLst/>
            <a:gdLst/>
            <a:ahLst/>
            <a:cxnLst/>
            <a:rect l="l" t="t" r="r" b="b"/>
            <a:pathLst>
              <a:path w="8255612" h="1943509">
                <a:moveTo>
                  <a:pt x="0" y="0"/>
                </a:moveTo>
                <a:lnTo>
                  <a:pt x="8255612" y="0"/>
                </a:lnTo>
                <a:lnTo>
                  <a:pt x="8255612" y="1943509"/>
                </a:lnTo>
                <a:lnTo>
                  <a:pt x="0" y="19435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TextBox 13"/>
          <p:cNvSpPr txBox="1"/>
          <p:nvPr/>
        </p:nvSpPr>
        <p:spPr>
          <a:xfrm>
            <a:off x="1717675" y="3238271"/>
            <a:ext cx="5118304" cy="980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928"/>
              </a:lnSpc>
              <a:spcBef>
                <a:spcPct val="0"/>
              </a:spcBef>
            </a:pPr>
            <a:r>
              <a:rPr lang="en-US" sz="5663" b="1">
                <a:solidFill>
                  <a:srgbClr val="004F6B"/>
                </a:solidFill>
                <a:latin typeface="Roboto Bold"/>
                <a:ea typeface="Roboto Bold"/>
                <a:cs typeface="Roboto Bold"/>
                <a:sym typeface="Roboto Bold"/>
              </a:rPr>
              <a:t>SPRING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17675" y="4102084"/>
            <a:ext cx="10236607" cy="1350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16"/>
              </a:lnSpc>
              <a:spcBef>
                <a:spcPct val="0"/>
              </a:spcBef>
            </a:pPr>
            <a:r>
              <a:rPr lang="en-US" sz="8011">
                <a:solidFill>
                  <a:srgbClr val="004F6B"/>
                </a:solidFill>
                <a:latin typeface="League Spartan"/>
                <a:ea typeface="League Spartan"/>
                <a:cs typeface="League Spartan"/>
                <a:sym typeface="League Spartan"/>
              </a:rPr>
              <a:t>CONFERENCE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17675" y="5347451"/>
            <a:ext cx="9204044" cy="13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96"/>
              </a:lnSpc>
            </a:pPr>
            <a:r>
              <a:rPr lang="en-US" sz="3854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Thursday 22nd May 2025</a:t>
            </a:r>
          </a:p>
          <a:p>
            <a:pPr algn="l">
              <a:lnSpc>
                <a:spcPts val="5396"/>
              </a:lnSpc>
              <a:spcBef>
                <a:spcPct val="0"/>
              </a:spcBef>
            </a:pPr>
            <a:r>
              <a:rPr lang="en-US" sz="3854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Worcester Rugby Football Club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51" r="-2015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695236" y="555016"/>
            <a:ext cx="13188522" cy="7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Themes underpinning our work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93562" y="2963583"/>
            <a:ext cx="11390196" cy="4287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04576" lvl="1" indent="-502288" algn="l">
              <a:lnSpc>
                <a:spcPts val="6514"/>
              </a:lnSpc>
              <a:buFont typeface="Arial"/>
              <a:buChar char="•"/>
            </a:pPr>
            <a:r>
              <a:rPr lang="en-US" sz="4652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Health Inequalities </a:t>
            </a:r>
          </a:p>
          <a:p>
            <a:pPr marL="1004576" lvl="1" indent="-502288" algn="l">
              <a:lnSpc>
                <a:spcPts val="6514"/>
              </a:lnSpc>
              <a:buFont typeface="Arial"/>
              <a:buChar char="•"/>
            </a:pPr>
            <a:r>
              <a:rPr lang="en-US" sz="4652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Carers</a:t>
            </a:r>
          </a:p>
          <a:p>
            <a:pPr marL="1004576" lvl="1" indent="-502288" algn="l">
              <a:lnSpc>
                <a:spcPts val="6514"/>
              </a:lnSpc>
              <a:buFont typeface="Arial"/>
              <a:buChar char="•"/>
            </a:pPr>
            <a:r>
              <a:rPr lang="en-US" sz="4652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Equalities Characteristics</a:t>
            </a:r>
          </a:p>
          <a:p>
            <a:pPr marL="1004576" lvl="1" indent="-502288" algn="l">
              <a:lnSpc>
                <a:spcPts val="6514"/>
              </a:lnSpc>
              <a:buFont typeface="Arial"/>
              <a:buChar char="•"/>
            </a:pPr>
            <a:r>
              <a:rPr lang="en-US" sz="4652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Accessible Information</a:t>
            </a:r>
          </a:p>
          <a:p>
            <a:pPr algn="ctr">
              <a:lnSpc>
                <a:spcPts val="3854"/>
              </a:lnSpc>
            </a:pPr>
            <a:r>
              <a:rPr lang="en-US" sz="27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algn="ctr">
              <a:lnSpc>
                <a:spcPts val="3854"/>
              </a:lnSpc>
            </a:pPr>
            <a:endParaRPr lang="en-US" sz="2753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51" r="-2015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695236" y="555016"/>
            <a:ext cx="13188522" cy="150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Examples Of Our Current Project Work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83013" y="1877104"/>
            <a:ext cx="11390196" cy="796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Primary Care - Public Health Messaging, access to GPs and Community Pharmacy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Patient Access To PSA Testing through their GP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Continuing Healthcare (CHC) Funding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Sensory Impairment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Improving Access to Dentists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Care Homes/ Domiciliary Care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Hospital Discharge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Virtual Wards/Care at Home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Neurological Disorders e.g. Parkinsons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Learning Disabilities and Autism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Gender Identity</a:t>
            </a:r>
          </a:p>
          <a:p>
            <a:pPr marL="680734" lvl="1" indent="-340367" algn="l">
              <a:lnSpc>
                <a:spcPts val="4414"/>
              </a:lnSpc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Children and Young People</a:t>
            </a:r>
          </a:p>
          <a:p>
            <a:pPr algn="ctr">
              <a:lnSpc>
                <a:spcPts val="3014"/>
              </a:lnSpc>
            </a:pPr>
            <a:r>
              <a:rPr lang="en-US" sz="2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algn="ctr">
              <a:lnSpc>
                <a:spcPts val="3014"/>
              </a:lnSpc>
            </a:pPr>
            <a:endParaRPr lang="en-US" sz="2153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51" r="-20152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791096" y="392760"/>
            <a:ext cx="13188522" cy="150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Examples of Quality and Safety Monitoring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05681" y="2353451"/>
            <a:ext cx="11673937" cy="6732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ICS Elective Care Diagnostics and Cancer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ICS Stroke Programme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WAHT Quality Governance Committee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WAHT Patient/Carer Public Experience Steering Group</a:t>
            </a:r>
          </a:p>
          <a:p>
            <a:pPr marL="626111" lvl="1" indent="-313055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ICB Local maternity and neonatal system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Worcestershire County Council Autism Partnership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ICB Learning Disabilities and Autism Programme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SEND &amp; Alternative Provision Executive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ICB Health Inequalities and Prevention Partnership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Health and Wellbeing Board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Health Overview and Scrutiny Committee</a:t>
            </a:r>
          </a:p>
          <a:p>
            <a:pPr marL="626112" lvl="1" indent="-313056" algn="l">
              <a:lnSpc>
                <a:spcPts val="4060"/>
              </a:lnSpc>
              <a:buFont typeface="Arial"/>
              <a:buChar char="•"/>
            </a:pPr>
            <a:r>
              <a:rPr lang="en-US" sz="29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Joint Strategic Needs Analysis</a:t>
            </a:r>
          </a:p>
          <a:p>
            <a:pPr algn="l">
              <a:lnSpc>
                <a:spcPts val="4480"/>
              </a:lnSpc>
            </a:pPr>
            <a:endParaRPr lang="en-US" sz="29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14949" r="-149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27261" y="396321"/>
            <a:ext cx="10664411" cy="25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32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Making Sure People are Involved in Planning and Reviewing Services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97353" y="2993426"/>
            <a:ext cx="13143568" cy="70745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Ensuring our 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work programme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 is relevant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Our 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reports and recommendations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 to improve services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The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 experiences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 that patients, service users and carers’ share with us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Providing 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advice and support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 to NHS/County Council in their statutory responsibilities to involve patients and service users in the design and delivery of services 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Promoting 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co-production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, and holding the NHS and County Council to account on behalf of the public for the duty to involve 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Participating as a 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non-voting attendee</a:t>
            </a: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 within the meetings of Worcestershire’s Integrated Care Board</a:t>
            </a:r>
          </a:p>
          <a:p>
            <a:pPr marL="708662" lvl="2" indent="-236221" algn="l">
              <a:lnSpc>
                <a:spcPts val="4339"/>
              </a:lnSpc>
              <a:buFont typeface="Arial"/>
              <a:buChar char="⚬"/>
            </a:pPr>
            <a:r>
              <a:rPr lang="en-US" sz="3099" spc="18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Statutory Membership of the</a:t>
            </a:r>
            <a:r>
              <a:rPr lang="en-US" sz="3099" b="1" spc="18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 Health and Wellbeing Board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33359" r="-57981" b="-1476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4695236" y="555016"/>
            <a:ext cx="13188522" cy="7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Have Your Say Activity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8146" y="1595466"/>
            <a:ext cx="10648306" cy="6967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0349" lvl="1" indent="-425175" algn="l">
              <a:lnSpc>
                <a:spcPts val="5514"/>
              </a:lnSpc>
              <a:buFont typeface="Arial"/>
              <a:buChar char="•"/>
            </a:pPr>
            <a:r>
              <a:rPr lang="en-US" sz="3938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There are blue cards and pens on your table.</a:t>
            </a:r>
          </a:p>
          <a:p>
            <a:pPr marL="850349" lvl="1" indent="-425175" algn="l">
              <a:lnSpc>
                <a:spcPts val="5514"/>
              </a:lnSpc>
              <a:buFont typeface="Arial"/>
              <a:buChar char="•"/>
            </a:pPr>
            <a:r>
              <a:rPr lang="en-US" sz="3938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Write your opinions/thoughts about  which areas of health and social care you would like to see Healthwatch Worcestershire working on</a:t>
            </a:r>
          </a:p>
          <a:p>
            <a:pPr marL="850349" lvl="1" indent="-425175" algn="l">
              <a:lnSpc>
                <a:spcPts val="5514"/>
              </a:lnSpc>
              <a:buFont typeface="Arial"/>
              <a:buChar char="•"/>
            </a:pPr>
            <a:r>
              <a:rPr lang="en-US" sz="3938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Feel free to get a coffee during the session</a:t>
            </a:r>
          </a:p>
          <a:p>
            <a:pPr marL="850349" lvl="1" indent="-425175" algn="l">
              <a:lnSpc>
                <a:spcPts val="5514"/>
              </a:lnSpc>
              <a:buFont typeface="Arial"/>
              <a:buChar char="•"/>
            </a:pPr>
            <a:r>
              <a:rPr lang="en-US" sz="3938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Put your questions for Dr. Kathryn Cobain into the postbox by 11:30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342694" y="3308172"/>
            <a:ext cx="7892058" cy="4428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86"/>
              </a:lnSpc>
            </a:pPr>
            <a:r>
              <a:rPr lang="en-US" sz="8276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Have Your Say</a:t>
            </a:r>
          </a:p>
          <a:p>
            <a:pPr algn="ctr">
              <a:lnSpc>
                <a:spcPts val="11586"/>
              </a:lnSpc>
            </a:pPr>
            <a:r>
              <a:rPr lang="en-US" sz="8276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Final Thoughts </a:t>
            </a:r>
          </a:p>
          <a:p>
            <a:pPr algn="ctr">
              <a:lnSpc>
                <a:spcPts val="11586"/>
              </a:lnSpc>
            </a:pPr>
            <a:r>
              <a:rPr lang="en-US" sz="8276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260" r="-342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900874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Project Updates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478" y="2295453"/>
            <a:ext cx="9445704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Hospital Discharge with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9573" y="3917880"/>
            <a:ext cx="10840460" cy="4164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Melanie Dawson</a:t>
            </a:r>
            <a:r>
              <a:rPr lang="en-US" sz="41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, Chair of the Registered Managers Network </a:t>
            </a:r>
          </a:p>
          <a:p>
            <a:pPr algn="l">
              <a:lnSpc>
                <a:spcPts val="5879"/>
              </a:lnSpc>
            </a:pPr>
            <a:endParaRPr lang="en-US" sz="41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Margaret Reilly</a:t>
            </a:r>
            <a:r>
              <a:rPr lang="en-US" sz="41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, Senior Engagement Officer, Healthwatch Worcestershire</a:t>
            </a:r>
          </a:p>
          <a:p>
            <a:pPr algn="l">
              <a:lnSpc>
                <a:spcPts val="3359"/>
              </a:lnSpc>
            </a:pPr>
            <a:endParaRPr lang="en-US" sz="41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260" r="-342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900874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HOSPITAL DISCHARGE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9573" y="1931178"/>
            <a:ext cx="10840460" cy="8638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HWW Report - Hospital Discharge During Covid 19 – Aug 2021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Acute Trust – Inpatient Discharge Policy – Outstanding Issues incl. Discharge Checklist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Acute Trust – May 2024 – Follow Up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Registered Managers Network – over to Melanie Dawson</a:t>
            </a:r>
          </a:p>
          <a:p>
            <a:pPr algn="l">
              <a:lnSpc>
                <a:spcPts val="4899"/>
              </a:lnSpc>
            </a:pPr>
            <a:endParaRPr lang="en-US" sz="34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55644" lvl="1" indent="-377822" algn="l">
              <a:lnSpc>
                <a:spcPts val="4899"/>
              </a:lnSpc>
              <a:buFont typeface="Arial"/>
              <a:buChar char="•"/>
            </a:pPr>
            <a:r>
              <a:rPr lang="en-US" sz="3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Working Group – Discharge Checklist, dialogue, system approach</a:t>
            </a:r>
          </a:p>
          <a:p>
            <a:pPr algn="l">
              <a:lnSpc>
                <a:spcPts val="4619"/>
              </a:lnSpc>
            </a:pPr>
            <a:endParaRPr lang="en-US" sz="34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900874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Project Updates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478" y="2457709"/>
            <a:ext cx="9835118" cy="1955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Accessible Information Standard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478" y="3642045"/>
            <a:ext cx="10840460" cy="34213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endParaRPr/>
          </a:p>
          <a:p>
            <a:pPr algn="l">
              <a:lnSpc>
                <a:spcPts val="5879"/>
              </a:lnSpc>
            </a:pPr>
            <a:endParaRPr/>
          </a:p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Don Beckett,</a:t>
            </a:r>
            <a:r>
              <a:rPr lang="en-US" sz="41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Director, Healthwatch Worcestershire</a:t>
            </a:r>
          </a:p>
          <a:p>
            <a:pPr algn="l">
              <a:lnSpc>
                <a:spcPts val="3359"/>
              </a:lnSpc>
            </a:pPr>
            <a:endParaRPr lang="en-US" sz="41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9509" y="3623894"/>
            <a:ext cx="4045872" cy="3360115"/>
            <a:chOff x="0" y="0"/>
            <a:chExt cx="3836086" cy="31858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836086" cy="3185887"/>
            </a:xfrm>
            <a:custGeom>
              <a:avLst/>
              <a:gdLst/>
              <a:ahLst/>
              <a:cxnLst/>
              <a:rect l="l" t="t" r="r" b="b"/>
              <a:pathLst>
                <a:path w="3836086" h="3185887">
                  <a:moveTo>
                    <a:pt x="0" y="0"/>
                  </a:moveTo>
                  <a:lnTo>
                    <a:pt x="3836086" y="0"/>
                  </a:lnTo>
                  <a:lnTo>
                    <a:pt x="3836086" y="3185887"/>
                  </a:lnTo>
                  <a:lnTo>
                    <a:pt x="0" y="318588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3836086" cy="32335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004C6B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Accessible Information Standard (AIS)</a:t>
              </a:r>
            </a:p>
          </p:txBody>
        </p:sp>
      </p:grpSp>
      <p:sp>
        <p:nvSpPr>
          <p:cNvPr id="5" name="Freeform 5" descr="A poster of a health care service  Description automatically generated with medium confidence"/>
          <p:cNvSpPr/>
          <p:nvPr/>
        </p:nvSpPr>
        <p:spPr>
          <a:xfrm>
            <a:off x="5111624" y="0"/>
            <a:ext cx="11973532" cy="10474346"/>
          </a:xfrm>
          <a:custGeom>
            <a:avLst/>
            <a:gdLst/>
            <a:ahLst/>
            <a:cxnLst/>
            <a:rect l="l" t="t" r="r" b="b"/>
            <a:pathLst>
              <a:path w="11973532" h="10474346">
                <a:moveTo>
                  <a:pt x="0" y="0"/>
                </a:moveTo>
                <a:lnTo>
                  <a:pt x="11973532" y="0"/>
                </a:lnTo>
                <a:lnTo>
                  <a:pt x="11973532" y="10474346"/>
                </a:lnTo>
                <a:lnTo>
                  <a:pt x="0" y="104743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2" r="-592" b="-10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838396" y="9493282"/>
            <a:ext cx="2662266" cy="540000"/>
            <a:chOff x="0" y="0"/>
            <a:chExt cx="2524223" cy="512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4223" cy="512000"/>
            </a:xfrm>
            <a:custGeom>
              <a:avLst/>
              <a:gdLst/>
              <a:ahLst/>
              <a:cxnLst/>
              <a:rect l="l" t="t" r="r" b="b"/>
              <a:pathLst>
                <a:path w="2524223" h="512000">
                  <a:moveTo>
                    <a:pt x="0" y="0"/>
                  </a:moveTo>
                  <a:lnTo>
                    <a:pt x="2524223" y="0"/>
                  </a:lnTo>
                  <a:lnTo>
                    <a:pt x="2524223" y="512000"/>
                  </a:lnTo>
                  <a:lnTo>
                    <a:pt x="0" y="51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524223" cy="5405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50"/>
                </a:lnSpc>
              </a:pPr>
              <a:r>
                <a:rPr lang="en-US" sz="1500" b="1">
                  <a:solidFill>
                    <a:srgbClr val="FFFFFF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AIS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161" r="-20161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6806183" y="3307356"/>
            <a:ext cx="750717" cy="1078229"/>
          </a:xfrm>
          <a:custGeom>
            <a:avLst/>
            <a:gdLst/>
            <a:ahLst/>
            <a:cxnLst/>
            <a:rect l="l" t="t" r="r" b="b"/>
            <a:pathLst>
              <a:path w="750717" h="1078229">
                <a:moveTo>
                  <a:pt x="0" y="0"/>
                </a:moveTo>
                <a:lnTo>
                  <a:pt x="750717" y="0"/>
                </a:lnTo>
                <a:lnTo>
                  <a:pt x="750717" y="1078229"/>
                </a:lnTo>
                <a:lnTo>
                  <a:pt x="0" y="10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 rot="1690707">
            <a:off x="6718660" y="4863364"/>
            <a:ext cx="796060" cy="895708"/>
          </a:xfrm>
          <a:custGeom>
            <a:avLst/>
            <a:gdLst/>
            <a:ahLst/>
            <a:cxnLst/>
            <a:rect l="l" t="t" r="r" b="b"/>
            <a:pathLst>
              <a:path w="796060" h="895708">
                <a:moveTo>
                  <a:pt x="0" y="0"/>
                </a:moveTo>
                <a:lnTo>
                  <a:pt x="796061" y="0"/>
                </a:lnTo>
                <a:lnTo>
                  <a:pt x="796061" y="895708"/>
                </a:lnTo>
                <a:lnTo>
                  <a:pt x="0" y="89570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684050" y="6317693"/>
            <a:ext cx="994982" cy="1029735"/>
          </a:xfrm>
          <a:custGeom>
            <a:avLst/>
            <a:gdLst/>
            <a:ahLst/>
            <a:cxnLst/>
            <a:rect l="l" t="t" r="r" b="b"/>
            <a:pathLst>
              <a:path w="994982" h="1029735">
                <a:moveTo>
                  <a:pt x="0" y="0"/>
                </a:moveTo>
                <a:lnTo>
                  <a:pt x="994982" y="0"/>
                </a:lnTo>
                <a:lnTo>
                  <a:pt x="994982" y="1029736"/>
                </a:lnTo>
                <a:lnTo>
                  <a:pt x="0" y="10297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6748901" y="7983494"/>
            <a:ext cx="567724" cy="1132616"/>
          </a:xfrm>
          <a:custGeom>
            <a:avLst/>
            <a:gdLst/>
            <a:ahLst/>
            <a:cxnLst/>
            <a:rect l="l" t="t" r="r" b="b"/>
            <a:pathLst>
              <a:path w="567724" h="1132616">
                <a:moveTo>
                  <a:pt x="0" y="0"/>
                </a:moveTo>
                <a:lnTo>
                  <a:pt x="567723" y="0"/>
                </a:lnTo>
                <a:lnTo>
                  <a:pt x="567723" y="1132616"/>
                </a:lnTo>
                <a:lnTo>
                  <a:pt x="0" y="113261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2185170" y="3544846"/>
            <a:ext cx="994982" cy="726337"/>
          </a:xfrm>
          <a:custGeom>
            <a:avLst/>
            <a:gdLst/>
            <a:ahLst/>
            <a:cxnLst/>
            <a:rect l="l" t="t" r="r" b="b"/>
            <a:pathLst>
              <a:path w="994982" h="726337">
                <a:moveTo>
                  <a:pt x="0" y="0"/>
                </a:moveTo>
                <a:lnTo>
                  <a:pt x="994981" y="0"/>
                </a:lnTo>
                <a:lnTo>
                  <a:pt x="994981" y="726336"/>
                </a:lnTo>
                <a:lnTo>
                  <a:pt x="0" y="72633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12185170" y="5009593"/>
            <a:ext cx="1272786" cy="951408"/>
          </a:xfrm>
          <a:custGeom>
            <a:avLst/>
            <a:gdLst/>
            <a:ahLst/>
            <a:cxnLst/>
            <a:rect l="l" t="t" r="r" b="b"/>
            <a:pathLst>
              <a:path w="1272786" h="951408">
                <a:moveTo>
                  <a:pt x="0" y="0"/>
                </a:moveTo>
                <a:lnTo>
                  <a:pt x="1272786" y="0"/>
                </a:lnTo>
                <a:lnTo>
                  <a:pt x="1272786" y="951408"/>
                </a:lnTo>
                <a:lnTo>
                  <a:pt x="0" y="951408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TextBox 14"/>
          <p:cNvSpPr txBox="1"/>
          <p:nvPr/>
        </p:nvSpPr>
        <p:spPr>
          <a:xfrm>
            <a:off x="6806183" y="889882"/>
            <a:ext cx="11394295" cy="167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2"/>
              </a:lnSpc>
            </a:pPr>
            <a:r>
              <a:rPr lang="en-US" sz="6090" b="1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Housekeeping Announcements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836173" y="3565883"/>
            <a:ext cx="2615654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Fire Safety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926682" y="4716946"/>
            <a:ext cx="2753320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British Sign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Language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929317" y="6518991"/>
            <a:ext cx="357470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Toilets/breaks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848057" y="8133877"/>
            <a:ext cx="365596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Mobile Phones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770970" y="3565883"/>
            <a:ext cx="3285083" cy="71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Photography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838984" y="4895293"/>
            <a:ext cx="3217069" cy="1422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Public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Participation</a:t>
            </a:r>
          </a:p>
        </p:txBody>
      </p:sp>
      <p:sp>
        <p:nvSpPr>
          <p:cNvPr id="21" name="Freeform 21"/>
          <p:cNvSpPr/>
          <p:nvPr/>
        </p:nvSpPr>
        <p:spPr>
          <a:xfrm>
            <a:off x="6958583" y="3459756"/>
            <a:ext cx="750717" cy="1078229"/>
          </a:xfrm>
          <a:custGeom>
            <a:avLst/>
            <a:gdLst/>
            <a:ahLst/>
            <a:cxnLst/>
            <a:rect l="l" t="t" r="r" b="b"/>
            <a:pathLst>
              <a:path w="750717" h="1078229">
                <a:moveTo>
                  <a:pt x="0" y="0"/>
                </a:moveTo>
                <a:lnTo>
                  <a:pt x="750717" y="0"/>
                </a:lnTo>
                <a:lnTo>
                  <a:pt x="750717" y="1078229"/>
                </a:lnTo>
                <a:lnTo>
                  <a:pt x="0" y="10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2" name="Freeform 22"/>
          <p:cNvSpPr/>
          <p:nvPr/>
        </p:nvSpPr>
        <p:spPr>
          <a:xfrm rot="1690707">
            <a:off x="6871060" y="5015764"/>
            <a:ext cx="796060" cy="895708"/>
          </a:xfrm>
          <a:custGeom>
            <a:avLst/>
            <a:gdLst/>
            <a:ahLst/>
            <a:cxnLst/>
            <a:rect l="l" t="t" r="r" b="b"/>
            <a:pathLst>
              <a:path w="796060" h="895708">
                <a:moveTo>
                  <a:pt x="0" y="0"/>
                </a:moveTo>
                <a:lnTo>
                  <a:pt x="796061" y="0"/>
                </a:lnTo>
                <a:lnTo>
                  <a:pt x="796061" y="895708"/>
                </a:lnTo>
                <a:lnTo>
                  <a:pt x="0" y="89570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88000" y="144475"/>
            <a:ext cx="12312000" cy="1188415"/>
            <a:chOff x="0" y="0"/>
            <a:chExt cx="11673600" cy="11267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673600" cy="1126794"/>
            </a:xfrm>
            <a:custGeom>
              <a:avLst/>
              <a:gdLst/>
              <a:ahLst/>
              <a:cxnLst/>
              <a:rect l="l" t="t" r="r" b="b"/>
              <a:pathLst>
                <a:path w="11673600" h="1126794">
                  <a:moveTo>
                    <a:pt x="0" y="0"/>
                  </a:moveTo>
                  <a:lnTo>
                    <a:pt x="11673600" y="0"/>
                  </a:lnTo>
                  <a:lnTo>
                    <a:pt x="11673600" y="1126794"/>
                  </a:lnTo>
                  <a:lnTo>
                    <a:pt x="0" y="11267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11673600" cy="1174419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004C6B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AIS- a MANDATORY standard</a:t>
              </a:r>
            </a:p>
          </p:txBody>
        </p:sp>
      </p:grpSp>
      <p:sp>
        <p:nvSpPr>
          <p:cNvPr id="5" name="Freeform 5" descr="A group of icons and symbols  Description automatically generated with medium confidence"/>
          <p:cNvSpPr/>
          <p:nvPr/>
        </p:nvSpPr>
        <p:spPr>
          <a:xfrm>
            <a:off x="1604526" y="1119987"/>
            <a:ext cx="14446883" cy="9352065"/>
          </a:xfrm>
          <a:custGeom>
            <a:avLst/>
            <a:gdLst/>
            <a:ahLst/>
            <a:cxnLst/>
            <a:rect l="l" t="t" r="r" b="b"/>
            <a:pathLst>
              <a:path w="14446883" h="9352065">
                <a:moveTo>
                  <a:pt x="0" y="0"/>
                </a:moveTo>
                <a:lnTo>
                  <a:pt x="14446883" y="0"/>
                </a:lnTo>
                <a:lnTo>
                  <a:pt x="14446883" y="9352065"/>
                </a:lnTo>
                <a:lnTo>
                  <a:pt x="0" y="93520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92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2838396" y="9493282"/>
            <a:ext cx="2662266" cy="540000"/>
            <a:chOff x="0" y="0"/>
            <a:chExt cx="2524223" cy="512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524223" cy="512000"/>
            </a:xfrm>
            <a:custGeom>
              <a:avLst/>
              <a:gdLst/>
              <a:ahLst/>
              <a:cxnLst/>
              <a:rect l="l" t="t" r="r" b="b"/>
              <a:pathLst>
                <a:path w="2524223" h="512000">
                  <a:moveTo>
                    <a:pt x="0" y="0"/>
                  </a:moveTo>
                  <a:lnTo>
                    <a:pt x="2524223" y="0"/>
                  </a:lnTo>
                  <a:lnTo>
                    <a:pt x="2524223" y="512000"/>
                  </a:lnTo>
                  <a:lnTo>
                    <a:pt x="0" y="51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2524223" cy="5405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50"/>
                </a:lnSpc>
              </a:pPr>
              <a:r>
                <a:rPr lang="en-US" sz="1500" b="1">
                  <a:solidFill>
                    <a:srgbClr val="FFFFFF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AIS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496277"/>
            <a:ext cx="10807365" cy="169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HWW engagement with people with sensory impairments – a health inequality issue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9573" y="2342977"/>
            <a:ext cx="12208018" cy="760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Don’t know what AIS is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Not always asked about information/communication needs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It’s hit and miss - needs are not consistently met, even when known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Not all have access to smartphone or web tech, those who have it can’t always use it, some don’t want to use it 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Online info from credible sources &amp; accessible (easy read versions, screen reader ready, expandable [NHS Apple app], BSL video/relay)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BSL Interpreters - not sure IF they have been booked; not sure IF they will turn up; not sure IF they will understand the medical terminology involved</a:t>
            </a:r>
          </a:p>
          <a:p>
            <a:pPr algn="l">
              <a:lnSpc>
                <a:spcPts val="363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0355" y="1221626"/>
            <a:ext cx="1785937" cy="2157412"/>
          </a:xfrm>
          <a:custGeom>
            <a:avLst/>
            <a:gdLst/>
            <a:ahLst/>
            <a:cxnLst/>
            <a:rect l="l" t="t" r="r" b="b"/>
            <a:pathLst>
              <a:path w="1785937" h="2157412">
                <a:moveTo>
                  <a:pt x="0" y="0"/>
                </a:moveTo>
                <a:lnTo>
                  <a:pt x="1785938" y="0"/>
                </a:lnTo>
                <a:lnTo>
                  <a:pt x="1785938" y="2157413"/>
                </a:lnTo>
                <a:lnTo>
                  <a:pt x="0" y="21574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4836991" y="6141747"/>
            <a:ext cx="1785938" cy="2157412"/>
          </a:xfrm>
          <a:custGeom>
            <a:avLst/>
            <a:gdLst/>
            <a:ahLst/>
            <a:cxnLst/>
            <a:rect l="l" t="t" r="r" b="b"/>
            <a:pathLst>
              <a:path w="1785938" h="2157412">
                <a:moveTo>
                  <a:pt x="0" y="0"/>
                </a:moveTo>
                <a:lnTo>
                  <a:pt x="1785937" y="0"/>
                </a:lnTo>
                <a:lnTo>
                  <a:pt x="1785937" y="2157412"/>
                </a:lnTo>
                <a:lnTo>
                  <a:pt x="0" y="21574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2838396" y="9493282"/>
            <a:ext cx="2662266" cy="540000"/>
            <a:chOff x="0" y="0"/>
            <a:chExt cx="2524223" cy="512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24223" cy="512000"/>
            </a:xfrm>
            <a:custGeom>
              <a:avLst/>
              <a:gdLst/>
              <a:ahLst/>
              <a:cxnLst/>
              <a:rect l="l" t="t" r="r" b="b"/>
              <a:pathLst>
                <a:path w="2524223" h="512000">
                  <a:moveTo>
                    <a:pt x="0" y="0"/>
                  </a:moveTo>
                  <a:lnTo>
                    <a:pt x="2524223" y="0"/>
                  </a:lnTo>
                  <a:lnTo>
                    <a:pt x="2524223" y="512000"/>
                  </a:lnTo>
                  <a:lnTo>
                    <a:pt x="0" y="512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28575"/>
              <a:ext cx="2524223" cy="5405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950"/>
                </a:lnSpc>
              </a:pPr>
              <a:r>
                <a:rPr lang="en-US" sz="1500" b="1">
                  <a:solidFill>
                    <a:srgbClr val="FFFFFF"/>
                  </a:solidFill>
                  <a:latin typeface="Poppins 2 Bold"/>
                  <a:ea typeface="Poppins 2 Bold"/>
                  <a:cs typeface="Poppins 2 Bold"/>
                  <a:sym typeface="Poppins 2 Bold"/>
                </a:rPr>
                <a:t>AIS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4169529" y="2566731"/>
            <a:ext cx="10465308" cy="4807915"/>
            <a:chOff x="0" y="0"/>
            <a:chExt cx="9922662" cy="45586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922663" cy="4558616"/>
            </a:xfrm>
            <a:custGeom>
              <a:avLst/>
              <a:gdLst/>
              <a:ahLst/>
              <a:cxnLst/>
              <a:rect l="l" t="t" r="r" b="b"/>
              <a:pathLst>
                <a:path w="9922663" h="4558616">
                  <a:moveTo>
                    <a:pt x="0" y="0"/>
                  </a:moveTo>
                  <a:lnTo>
                    <a:pt x="9922663" y="0"/>
                  </a:lnTo>
                  <a:lnTo>
                    <a:pt x="9922663" y="4558616"/>
                  </a:lnTo>
                  <a:lnTo>
                    <a:pt x="0" y="4558616"/>
                  </a:lnTo>
                  <a:close/>
                </a:path>
              </a:pathLst>
            </a:custGeom>
            <a:solidFill>
              <a:srgbClr val="004C6B">
                <a:alpha val="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9922662" cy="460624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E73E97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John Irvine </a:t>
              </a:r>
            </a:p>
            <a:p>
              <a:pPr algn="l">
                <a:lnSpc>
                  <a:spcPts val="5759"/>
                </a:lnSpc>
              </a:pPr>
              <a:endParaRPr lang="en-US" sz="4800" b="1">
                <a:solidFill>
                  <a:srgbClr val="E73E97"/>
                </a:solidFill>
                <a:latin typeface="Poppins 1 Bold"/>
                <a:ea typeface="Poppins 1 Bold"/>
                <a:cs typeface="Poppins 1 Bold"/>
                <a:sym typeface="Poppins 1 Bold"/>
              </a:endParaRPr>
            </a:p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E73E97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Healthwatch Worcestershire Volunteer </a:t>
              </a:r>
            </a:p>
            <a:p>
              <a:pPr algn="l">
                <a:lnSpc>
                  <a:spcPts val="5759"/>
                </a:lnSpc>
              </a:pPr>
              <a:endParaRPr lang="en-US" sz="4800" b="1">
                <a:solidFill>
                  <a:srgbClr val="E73E97"/>
                </a:solidFill>
                <a:latin typeface="Poppins 1 Bold"/>
                <a:ea typeface="Poppins 1 Bold"/>
                <a:cs typeface="Poppins 1 Bold"/>
                <a:sym typeface="Poppins 1 Bold"/>
              </a:endParaRPr>
            </a:p>
            <a:p>
              <a:pPr algn="l">
                <a:lnSpc>
                  <a:spcPts val="5759"/>
                </a:lnSpc>
              </a:pPr>
              <a:r>
                <a:rPr lang="en-US" sz="4800" b="1">
                  <a:solidFill>
                    <a:srgbClr val="E73E97"/>
                  </a:solidFill>
                  <a:latin typeface="Poppins 1 Bold"/>
                  <a:ea typeface="Poppins 1 Bold"/>
                  <a:cs typeface="Poppins 1 Bold"/>
                  <a:sym typeface="Poppins 1 Bold"/>
                </a:rPr>
                <a:t>Experience of using NHS Services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496277"/>
            <a:ext cx="10807365" cy="1690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HWW engagement with people with sensory impairments – a health inequality issue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49573" y="2342977"/>
            <a:ext cx="12208018" cy="7609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Can build in delay – waiting for alternative formats / interpreter booking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Builds in stress – will I be able to understand the letter, person, discussion?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Privacy &amp; Confidentiality – should not have to ask others (read letters, interpret etc.)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Patient safety – can people understand their medication, diagnosis, options and treatment 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Impacts on people’s ability to be in control of their own health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Staff awareness – not always sensitive to needs of people with SI</a:t>
            </a:r>
          </a:p>
          <a:p>
            <a:pPr algn="l">
              <a:lnSpc>
                <a:spcPts val="363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496277"/>
            <a:ext cx="10807365" cy="6050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We Did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5671" y="1324906"/>
            <a:ext cx="11220337" cy="8562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HWW recognise issues are cross cutting &amp; require system wide ownership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Wrote in Jan 2024 to ICB asking for clarity re governance and oversight ref sensory impairment, and named responsible senior manager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H&amp;W NHS response - no single committee, board or person – system responsibility – requirements for Equality Impact Assessments to consider impacts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HWW Report of Engagement with people with vision impairment – March 2024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AIS still not working for people with VI </a:t>
            </a:r>
          </a:p>
          <a:p>
            <a:pPr algn="l">
              <a:lnSpc>
                <a:spcPts val="377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Challenge to ICB from HWW and to HWW from partners</a:t>
            </a:r>
          </a:p>
          <a:p>
            <a:pPr algn="l">
              <a:lnSpc>
                <a:spcPts val="3639"/>
              </a:lnSpc>
            </a:pPr>
            <a:endParaRPr lang="en-US" sz="26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88793" y="648228"/>
            <a:ext cx="10807365" cy="1690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What We Did Continued... </a:t>
            </a:r>
          </a:p>
          <a:p>
            <a:pPr algn="l">
              <a:lnSpc>
                <a:spcPts val="4325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Integrated Care System (ICS) </a:t>
            </a:r>
          </a:p>
          <a:p>
            <a:pPr algn="l">
              <a:lnSpc>
                <a:spcPts val="4325"/>
              </a:lnSpc>
            </a:pPr>
            <a:endParaRPr lang="en-US" sz="4199" b="1">
              <a:solidFill>
                <a:srgbClr val="004C6B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60866" y="1967557"/>
            <a:ext cx="11498196" cy="483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Worcestershire Place Partnership (Jan 25) - Outcomes: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2652905"/>
            <a:ext cx="9471733" cy="744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buFont typeface="Arial"/>
              <a:buChar char="•"/>
            </a:pP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Digital workstream – flags on the system</a:t>
            </a:r>
          </a:p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Health Inequalities Ambassadors Invite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0866" y="3768471"/>
            <a:ext cx="10778728" cy="39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Health Inequalities Ambassadors (March 25) – Outcomes</a:t>
            </a: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46312" y="4573336"/>
            <a:ext cx="11332538" cy="1096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1"/>
              </a:lnSpc>
            </a:pPr>
            <a:r>
              <a:rPr lang="en-US" sz="2700" dirty="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David Mehaffey, Executive Director: Strategy, Health Inequalities and Integration – volunteered as SI lead for ICB</a:t>
            </a:r>
          </a:p>
          <a:p>
            <a:pPr algn="l">
              <a:lnSpc>
                <a:spcPts val="2781"/>
              </a:lnSpc>
              <a:spcBef>
                <a:spcPct val="0"/>
              </a:spcBef>
            </a:pPr>
            <a:endParaRPr lang="en-US" sz="2700" dirty="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488793" y="5622794"/>
            <a:ext cx="7494687" cy="391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Meeting with ICB (May 25) – Outcomes: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41786" y="6328787"/>
            <a:ext cx="13654871" cy="2153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Future iterations of ICB Equality Impact assessments will be updated to include a specific question about Sensory Impairment, also to be reflected in EIA guidance</a:t>
            </a:r>
          </a:p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Half hour presentation to HI Ambassadors – expansion of evidence and clear asks of the Ambassadors</a:t>
            </a:r>
          </a:p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HWW Working Group – 5th June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88793" y="8895778"/>
            <a:ext cx="10010924" cy="7440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 b="1" dirty="0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H&amp;W Health &amp; Care Trust (Jan &amp; May 25) – Outcomes:</a:t>
            </a:r>
          </a:p>
          <a:p>
            <a:pPr algn="l">
              <a:lnSpc>
                <a:spcPts val="2781"/>
              </a:lnSpc>
              <a:spcBef>
                <a:spcPct val="0"/>
              </a:spcBef>
            </a:pPr>
            <a:endParaRPr lang="en-US" sz="2700" b="1" dirty="0">
              <a:solidFill>
                <a:srgbClr val="004C6B"/>
              </a:solidFill>
              <a:latin typeface="Poppins 2 Bold"/>
              <a:ea typeface="Poppins 2 Bold"/>
              <a:cs typeface="Poppins 2 Bold"/>
              <a:sym typeface="Poppins 2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906456" y="9392407"/>
            <a:ext cx="10254372" cy="1096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930" lvl="1" indent="-291465" algn="l">
              <a:lnSpc>
                <a:spcPts val="2781"/>
              </a:lnSpc>
              <a:spcBef>
                <a:spcPct val="0"/>
              </a:spcBef>
              <a:buFont typeface="Arial"/>
              <a:buChar char="•"/>
            </a:pPr>
            <a:r>
              <a:rPr lang="en-US" sz="2700" dirty="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AIS Working Group to be established – links to Trust Health Literacy Work</a:t>
            </a:r>
          </a:p>
          <a:p>
            <a:pPr algn="l">
              <a:lnSpc>
                <a:spcPts val="2781"/>
              </a:lnSpc>
              <a:spcBef>
                <a:spcPct val="0"/>
              </a:spcBef>
            </a:pPr>
            <a:endParaRPr lang="en-US" sz="2700" dirty="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260" r="-3426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549573" y="900874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Keynote Speakers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16478" y="2336148"/>
            <a:ext cx="9835118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Presentation From: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16478" y="3639767"/>
            <a:ext cx="10840460" cy="193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Helen Harris,</a:t>
            </a:r>
            <a:r>
              <a:rPr lang="en-US" sz="41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Associate Director of Nursing and Quality </a:t>
            </a:r>
          </a:p>
          <a:p>
            <a:pPr algn="l">
              <a:lnSpc>
                <a:spcPts val="3359"/>
              </a:lnSpc>
            </a:pPr>
            <a:endParaRPr lang="en-US" sz="41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49573" y="5422847"/>
            <a:ext cx="10840460" cy="98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n-US" sz="54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Q&amp;A with: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49573" y="6730949"/>
            <a:ext cx="12314384" cy="1935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9"/>
              </a:lnSpc>
            </a:pPr>
            <a:r>
              <a:rPr lang="en-US" sz="41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Dr. Kathryn Cobain,</a:t>
            </a:r>
            <a:r>
              <a:rPr lang="en-US" sz="41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Chief Nursing Officer, Herefordshire and Worcestershire ICB</a:t>
            </a:r>
          </a:p>
          <a:p>
            <a:pPr algn="l">
              <a:lnSpc>
                <a:spcPts val="3359"/>
              </a:lnSpc>
            </a:pPr>
            <a:endParaRPr lang="en-US" sz="41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95277" y="0"/>
            <a:ext cx="8292723" cy="9329314"/>
          </a:xfrm>
          <a:custGeom>
            <a:avLst/>
            <a:gdLst/>
            <a:ahLst/>
            <a:cxnLst/>
            <a:rect l="l" t="t" r="r" b="b"/>
            <a:pathLst>
              <a:path w="8292723" h="9329314">
                <a:moveTo>
                  <a:pt x="0" y="0"/>
                </a:moveTo>
                <a:lnTo>
                  <a:pt x="8292723" y="0"/>
                </a:lnTo>
                <a:lnTo>
                  <a:pt x="8292723" y="9329314"/>
                </a:lnTo>
                <a:lnTo>
                  <a:pt x="0" y="93293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95277" y="0"/>
            <a:ext cx="8292723" cy="9329314"/>
            <a:chOff x="0" y="0"/>
            <a:chExt cx="11056964" cy="124390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057001" cy="12439142"/>
            </a:xfrm>
            <a:custGeom>
              <a:avLst/>
              <a:gdLst/>
              <a:ahLst/>
              <a:cxnLst/>
              <a:rect l="l" t="t" r="r" b="b"/>
              <a:pathLst>
                <a:path w="11057001" h="12439142">
                  <a:moveTo>
                    <a:pt x="11057001" y="0"/>
                  </a:moveTo>
                  <a:lnTo>
                    <a:pt x="11057001" y="12439142"/>
                  </a:lnTo>
                  <a:cubicBezTo>
                    <a:pt x="7371334" y="8292719"/>
                    <a:pt x="3685667" y="4146423"/>
                    <a:pt x="0" y="0"/>
                  </a:cubicBezTo>
                  <a:lnTo>
                    <a:pt x="11057001" y="0"/>
                  </a:lnTo>
                  <a:close/>
                </a:path>
              </a:pathLst>
            </a:custGeom>
            <a:blipFill>
              <a:blip r:embed="rId4"/>
              <a:stretch>
                <a:fillRect l="-34427" r="-3442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Freeform 5"/>
          <p:cNvSpPr/>
          <p:nvPr/>
        </p:nvSpPr>
        <p:spPr>
          <a:xfrm>
            <a:off x="12078850" y="6814709"/>
            <a:ext cx="6209150" cy="3472291"/>
          </a:xfrm>
          <a:custGeom>
            <a:avLst/>
            <a:gdLst/>
            <a:ahLst/>
            <a:cxnLst/>
            <a:rect l="l" t="t" r="r" b="b"/>
            <a:pathLst>
              <a:path w="6209150" h="3472291">
                <a:moveTo>
                  <a:pt x="0" y="0"/>
                </a:moveTo>
                <a:lnTo>
                  <a:pt x="6209150" y="0"/>
                </a:lnTo>
                <a:lnTo>
                  <a:pt x="6209150" y="3472291"/>
                </a:lnTo>
                <a:lnTo>
                  <a:pt x="0" y="34722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370108" y="737656"/>
            <a:ext cx="8255612" cy="1943509"/>
          </a:xfrm>
          <a:custGeom>
            <a:avLst/>
            <a:gdLst/>
            <a:ahLst/>
            <a:cxnLst/>
            <a:rect l="l" t="t" r="r" b="b"/>
            <a:pathLst>
              <a:path w="8255612" h="1943509">
                <a:moveTo>
                  <a:pt x="0" y="0"/>
                </a:moveTo>
                <a:lnTo>
                  <a:pt x="8255612" y="0"/>
                </a:lnTo>
                <a:lnTo>
                  <a:pt x="8255612" y="1943509"/>
                </a:lnTo>
                <a:lnTo>
                  <a:pt x="0" y="19435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370108" y="4286210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Lunch and Networking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70108" y="5181600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14:15 - Public Board Meeting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0108" y="7348416"/>
            <a:ext cx="10605742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Thank You For Attending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248" r="-202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893705" y="1388095"/>
            <a:ext cx="10365595" cy="794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2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Welcome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93705" y="2759695"/>
            <a:ext cx="11394295" cy="3041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19"/>
              </a:lnSpc>
            </a:pPr>
            <a:r>
              <a:rPr lang="en-US" sz="5099" b="1" spc="30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Simon Adams</a:t>
            </a:r>
          </a:p>
          <a:p>
            <a:pPr algn="l">
              <a:lnSpc>
                <a:spcPts val="5519"/>
              </a:lnSpc>
            </a:pPr>
            <a:r>
              <a:rPr lang="en-US" sz="4599" spc="27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Chair of Healthwatch Worcestershire</a:t>
            </a:r>
          </a:p>
          <a:p>
            <a:pPr algn="l">
              <a:lnSpc>
                <a:spcPts val="4200"/>
              </a:lnSpc>
            </a:pPr>
            <a:endParaRPr lang="en-US" sz="4599" spc="27">
              <a:solidFill>
                <a:srgbClr val="004C6B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4200"/>
              </a:lnSpc>
            </a:pPr>
            <a:endParaRPr lang="en-US" sz="4599" spc="27">
              <a:solidFill>
                <a:srgbClr val="004C6B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algn="l">
              <a:lnSpc>
                <a:spcPts val="3251"/>
              </a:lnSpc>
            </a:pPr>
            <a:endParaRPr lang="en-US" sz="4599" spc="27">
              <a:solidFill>
                <a:srgbClr val="004C6B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411133" y="0"/>
            <a:ext cx="8876867" cy="7687367"/>
            <a:chOff x="0" y="0"/>
            <a:chExt cx="11835823" cy="10249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835765" cy="10249789"/>
            </a:xfrm>
            <a:custGeom>
              <a:avLst/>
              <a:gdLst/>
              <a:ahLst/>
              <a:cxnLst/>
              <a:rect l="l" t="t" r="r" b="b"/>
              <a:pathLst>
                <a:path w="11835765" h="10249789">
                  <a:moveTo>
                    <a:pt x="5917946" y="0"/>
                  </a:moveTo>
                  <a:lnTo>
                    <a:pt x="0" y="0"/>
                  </a:lnTo>
                  <a:lnTo>
                    <a:pt x="2958973" y="5124958"/>
                  </a:lnTo>
                  <a:lnTo>
                    <a:pt x="5917946" y="10249789"/>
                  </a:lnTo>
                  <a:lnTo>
                    <a:pt x="8876919" y="5124958"/>
                  </a:lnTo>
                  <a:lnTo>
                    <a:pt x="11835765" y="0"/>
                  </a:lnTo>
                  <a:close/>
                </a:path>
              </a:pathLst>
            </a:custGeom>
            <a:blipFill>
              <a:blip r:embed="rId4"/>
              <a:stretch>
                <a:fillRect l="-14950" r="-14950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1066800"/>
            <a:ext cx="8615594" cy="7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64"/>
              </a:lnSpc>
            </a:pPr>
            <a:r>
              <a:rPr lang="en-US" sz="5498" b="1">
                <a:solidFill>
                  <a:srgbClr val="004C6B"/>
                </a:solidFill>
                <a:latin typeface="Poppins 1 Ultra-Bold"/>
                <a:ea typeface="Poppins 1 Ultra-Bold"/>
                <a:cs typeface="Poppins 1 Ultra-Bold"/>
                <a:sym typeface="Poppins 1 Ultra-Bold"/>
              </a:rPr>
              <a:t>PROGRAMME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069176"/>
            <a:ext cx="10389799" cy="6835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9.30 Registration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10.00 Welcome 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10.10 Have Your Say Workshop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11.30 Project Updates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12.00 Presentation with Helen Harris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12.15 Q&amp;A with Dr. Kathryn Cobain 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Lunch and Networking</a:t>
            </a:r>
          </a:p>
          <a:p>
            <a:pPr algn="l">
              <a:lnSpc>
                <a:spcPts val="6265"/>
              </a:lnSpc>
            </a:pPr>
            <a:r>
              <a:rPr lang="en-US" sz="3500" spc="21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14:15 Public Board Meeting</a:t>
            </a:r>
          </a:p>
          <a:p>
            <a:pPr algn="l">
              <a:lnSpc>
                <a:spcPts val="2339"/>
              </a:lnSpc>
            </a:pPr>
            <a:endParaRPr lang="en-US" sz="3500" spc="21">
              <a:solidFill>
                <a:srgbClr val="004C6B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485153" y="0"/>
            <a:ext cx="7802847" cy="6757266"/>
            <a:chOff x="0" y="0"/>
            <a:chExt cx="10403796" cy="90096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403840" cy="9009634"/>
            </a:xfrm>
            <a:custGeom>
              <a:avLst/>
              <a:gdLst/>
              <a:ahLst/>
              <a:cxnLst/>
              <a:rect l="l" t="t" r="r" b="b"/>
              <a:pathLst>
                <a:path w="10403840" h="9009634">
                  <a:moveTo>
                    <a:pt x="5201920" y="0"/>
                  </a:moveTo>
                  <a:lnTo>
                    <a:pt x="0" y="0"/>
                  </a:lnTo>
                  <a:lnTo>
                    <a:pt x="2600960" y="4504817"/>
                  </a:lnTo>
                  <a:lnTo>
                    <a:pt x="5201920" y="9009634"/>
                  </a:lnTo>
                  <a:lnTo>
                    <a:pt x="7802880" y="4504817"/>
                  </a:lnTo>
                  <a:lnTo>
                    <a:pt x="10403840" y="0"/>
                  </a:lnTo>
                  <a:close/>
                </a:path>
              </a:pathLst>
            </a:custGeom>
            <a:blipFill>
              <a:blip r:embed="rId4"/>
              <a:stretch>
                <a:fillRect l="-9488" r="-9488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8662" y="406747"/>
            <a:ext cx="16416000" cy="17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32">
                <a:solidFill>
                  <a:srgbClr val="004F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Core Functions of </a:t>
            </a:r>
          </a:p>
          <a:p>
            <a:pPr algn="l">
              <a:lnSpc>
                <a:spcPts val="6598"/>
              </a:lnSpc>
            </a:pPr>
            <a:r>
              <a:rPr lang="en-US" sz="5498" b="1" spc="32">
                <a:solidFill>
                  <a:srgbClr val="004F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Healthwatch Worcestershire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28662" y="2250827"/>
            <a:ext cx="12273481" cy="772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004F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Governance</a:t>
            </a:r>
          </a:p>
          <a:p>
            <a:pPr marL="731395" lvl="2" indent="-243798" algn="l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004F6B"/>
                </a:solidFill>
                <a:latin typeface="Poppins 1"/>
                <a:ea typeface="Poppins 1"/>
                <a:cs typeface="Poppins 1"/>
                <a:sym typeface="Poppins 1"/>
              </a:rPr>
              <a:t>A ‘Not For Profit’ Limited Company commissioned by WCC to deliver the statutory local Healthwatch function in Worcestershire</a:t>
            </a:r>
          </a:p>
          <a:p>
            <a:pPr marL="731395" lvl="2" indent="-243798" algn="l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004F6B"/>
                </a:solidFill>
                <a:latin typeface="Poppins 1"/>
                <a:ea typeface="Poppins 1"/>
                <a:cs typeface="Poppins 1"/>
                <a:sym typeface="Poppins 1"/>
              </a:rPr>
              <a:t>Requirement to involve people in our decision making and to publish an Annual Report</a:t>
            </a:r>
          </a:p>
          <a:p>
            <a:pPr marL="731395" lvl="2" indent="-243798" algn="l">
              <a:lnSpc>
                <a:spcPts val="4479"/>
              </a:lnSpc>
            </a:pPr>
            <a:endParaRPr lang="en-US" sz="3199">
              <a:solidFill>
                <a:srgbClr val="004F6B"/>
              </a:solidFill>
              <a:latin typeface="Poppins 1"/>
              <a:ea typeface="Poppins 1"/>
              <a:cs typeface="Poppins 1"/>
              <a:sym typeface="Poppins 1"/>
            </a:endParaRPr>
          </a:p>
          <a:p>
            <a:pPr marL="731395" lvl="2" indent="-243798" algn="l">
              <a:lnSpc>
                <a:spcPts val="4479"/>
              </a:lnSpc>
            </a:pPr>
            <a:r>
              <a:rPr lang="en-US" sz="3199" b="1">
                <a:solidFill>
                  <a:srgbClr val="004F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Role as a local Healthwatch:</a:t>
            </a:r>
          </a:p>
          <a:p>
            <a:pPr marL="731395" lvl="2" indent="-243798" algn="l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004F6B"/>
                </a:solidFill>
                <a:latin typeface="Poppins 1"/>
                <a:ea typeface="Poppins 1"/>
                <a:cs typeface="Poppins 1"/>
                <a:sym typeface="Poppins 1"/>
              </a:rPr>
              <a:t>Independent Champion for those in Worcestershire who use Publicly Funded Health and Social Care services </a:t>
            </a:r>
          </a:p>
          <a:p>
            <a:pPr marL="731395" lvl="2" indent="-243798" algn="l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004F6B"/>
                </a:solidFill>
                <a:latin typeface="Poppins 1"/>
                <a:ea typeface="Poppins 1"/>
                <a:cs typeface="Poppins 1"/>
                <a:sym typeface="Poppins 1"/>
              </a:rPr>
              <a:t>Statutory membership of the Health and Wellbeing Board</a:t>
            </a:r>
          </a:p>
          <a:p>
            <a:pPr marL="731395" lvl="2" indent="-243798" algn="l">
              <a:lnSpc>
                <a:spcPts val="4479"/>
              </a:lnSpc>
              <a:buFont typeface="Arial"/>
              <a:buChar char="⚬"/>
            </a:pPr>
            <a:r>
              <a:rPr lang="en-US" sz="3199">
                <a:solidFill>
                  <a:srgbClr val="004F6B"/>
                </a:solidFill>
                <a:latin typeface="Poppins 1"/>
                <a:ea typeface="Poppins 1"/>
                <a:cs typeface="Poppins 1"/>
                <a:sym typeface="Poppins 1"/>
              </a:rPr>
              <a:t>Regional and National Voice</a:t>
            </a:r>
          </a:p>
          <a:p>
            <a:pPr marL="731395" lvl="2" indent="-243798" algn="ctr">
              <a:lnSpc>
                <a:spcPts val="2239"/>
              </a:lnSpc>
            </a:pPr>
            <a:endParaRPr lang="en-US" sz="3199">
              <a:solidFill>
                <a:srgbClr val="004F6B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3568" y="868079"/>
            <a:ext cx="10850739" cy="9513298"/>
          </a:xfrm>
          <a:custGeom>
            <a:avLst/>
            <a:gdLst/>
            <a:ahLst/>
            <a:cxnLst/>
            <a:rect l="l" t="t" r="r" b="b"/>
            <a:pathLst>
              <a:path w="10850739" h="9513298">
                <a:moveTo>
                  <a:pt x="0" y="0"/>
                </a:moveTo>
                <a:lnTo>
                  <a:pt x="10850739" y="0"/>
                </a:lnTo>
                <a:lnTo>
                  <a:pt x="10850739" y="9513298"/>
                </a:lnTo>
                <a:lnTo>
                  <a:pt x="0" y="95132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951918" y="0"/>
            <a:ext cx="8336082" cy="7219047"/>
            <a:chOff x="0" y="0"/>
            <a:chExt cx="11114776" cy="96253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14786" cy="9625457"/>
            </a:xfrm>
            <a:custGeom>
              <a:avLst/>
              <a:gdLst/>
              <a:ahLst/>
              <a:cxnLst/>
              <a:rect l="l" t="t" r="r" b="b"/>
              <a:pathLst>
                <a:path w="11114786" h="9625457">
                  <a:moveTo>
                    <a:pt x="5557393" y="0"/>
                  </a:moveTo>
                  <a:lnTo>
                    <a:pt x="0" y="0"/>
                  </a:lnTo>
                  <a:lnTo>
                    <a:pt x="2778633" y="4812665"/>
                  </a:lnTo>
                  <a:lnTo>
                    <a:pt x="5557393" y="9625457"/>
                  </a:lnTo>
                  <a:lnTo>
                    <a:pt x="8336026" y="4812665"/>
                  </a:lnTo>
                  <a:lnTo>
                    <a:pt x="11114786" y="0"/>
                  </a:lnTo>
                  <a:close/>
                </a:path>
              </a:pathLst>
            </a:custGeom>
            <a:blipFill>
              <a:blip r:embed="rId4"/>
              <a:stretch>
                <a:fillRect l="-14897" r="-14897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24458" y="439614"/>
            <a:ext cx="16416000" cy="17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98"/>
              </a:lnSpc>
            </a:pPr>
            <a:r>
              <a:rPr lang="en-US" sz="5498" b="1" spc="32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Core Statutory Local </a:t>
            </a:r>
          </a:p>
          <a:p>
            <a:pPr algn="l">
              <a:lnSpc>
                <a:spcPts val="6598"/>
              </a:lnSpc>
            </a:pPr>
            <a:r>
              <a:rPr lang="en-US" sz="5498" b="1" spc="32">
                <a:solidFill>
                  <a:srgbClr val="004C6B"/>
                </a:solidFill>
                <a:latin typeface="Poppins 1 Bold"/>
                <a:ea typeface="Poppins 1 Bold"/>
                <a:cs typeface="Poppins 1 Bold"/>
                <a:sym typeface="Poppins 1 Bold"/>
              </a:rPr>
              <a:t>Healthwatch Functions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27261" y="2701464"/>
            <a:ext cx="10931570" cy="6274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084" lvl="2" indent="-251695" algn="l">
              <a:lnSpc>
                <a:spcPts val="4624"/>
              </a:lnSpc>
              <a:buFont typeface="Arial"/>
              <a:buChar char="⚬"/>
            </a:pPr>
            <a:r>
              <a:rPr lang="en-US" sz="3303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Gathering experiences from patients &amp; service users, their carers and the public; to make recommendations to commissioners/providers as to the improvement of services</a:t>
            </a:r>
          </a:p>
          <a:p>
            <a:pPr marL="755084" lvl="2" indent="-251695" algn="l">
              <a:lnSpc>
                <a:spcPts val="4624"/>
              </a:lnSpc>
              <a:buFont typeface="Arial"/>
              <a:buChar char="⚬"/>
            </a:pPr>
            <a:r>
              <a:rPr lang="en-US" sz="3303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Provide advice &amp; information [‘Signposting’] as to how and where services can be accessed.</a:t>
            </a:r>
          </a:p>
          <a:p>
            <a:pPr marL="755084" lvl="2" indent="-251695" algn="l">
              <a:lnSpc>
                <a:spcPts val="4624"/>
              </a:lnSpc>
              <a:buFont typeface="Arial"/>
              <a:buChar char="⚬"/>
            </a:pPr>
            <a:r>
              <a:rPr lang="en-US" sz="3303">
                <a:solidFill>
                  <a:srgbClr val="004C6B"/>
                </a:solidFill>
                <a:latin typeface="Poppins 1"/>
                <a:ea typeface="Poppins 1"/>
                <a:cs typeface="Poppins 1"/>
                <a:sym typeface="Poppins 1"/>
              </a:rPr>
              <a:t>Monitoring the quality of health and social care services  - including private and voluntary / community sectors where contracted to deliver publicly funded health and care services </a:t>
            </a:r>
          </a:p>
          <a:p>
            <a:pPr marL="755084" lvl="2" indent="-251695" algn="ctr">
              <a:lnSpc>
                <a:spcPts val="2113"/>
              </a:lnSpc>
            </a:pPr>
            <a:endParaRPr lang="en-US" sz="3303">
              <a:solidFill>
                <a:srgbClr val="004C6B"/>
              </a:solidFill>
              <a:latin typeface="Poppins 1"/>
              <a:ea typeface="Poppins 1"/>
              <a:cs typeface="Poppins 1"/>
              <a:sym typeface="Poppins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248" r="-20249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05681" y="3054151"/>
            <a:ext cx="11832062" cy="48275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2"/>
              </a:lnSpc>
            </a:pPr>
            <a:r>
              <a:rPr lang="en-US" sz="60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with </a:t>
            </a:r>
          </a:p>
          <a:p>
            <a:pPr algn="ctr">
              <a:lnSpc>
                <a:spcPts val="6282"/>
              </a:lnSpc>
            </a:pPr>
            <a:r>
              <a:rPr lang="en-US" sz="60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Senior Engagement Officers</a:t>
            </a:r>
          </a:p>
          <a:p>
            <a:pPr algn="ctr">
              <a:lnSpc>
                <a:spcPts val="6282"/>
              </a:lnSpc>
            </a:pPr>
            <a:r>
              <a:rPr lang="en-US" sz="60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</a:t>
            </a:r>
          </a:p>
          <a:p>
            <a:pPr algn="ctr">
              <a:lnSpc>
                <a:spcPts val="6282"/>
              </a:lnSpc>
            </a:pPr>
            <a:r>
              <a:rPr lang="en-US" sz="60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Suzy James and </a:t>
            </a:r>
          </a:p>
          <a:p>
            <a:pPr algn="ctr">
              <a:lnSpc>
                <a:spcPts val="6282"/>
              </a:lnSpc>
            </a:pPr>
            <a:r>
              <a:rPr lang="en-US" sz="60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Margaret Reilly </a:t>
            </a:r>
          </a:p>
          <a:p>
            <a:pPr algn="ctr">
              <a:lnSpc>
                <a:spcPts val="6283"/>
              </a:lnSpc>
            </a:pPr>
            <a:endParaRPr lang="en-US" sz="60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15323" y="671239"/>
            <a:ext cx="10977265" cy="98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Update on our current projects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293" r="-2029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05681" y="2634859"/>
            <a:ext cx="11832062" cy="602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98"/>
              </a:lnSpc>
            </a:pPr>
            <a:endParaRPr/>
          </a:p>
          <a:p>
            <a:pPr marL="712470" lvl="1" indent="-356235" algn="l">
              <a:lnSpc>
                <a:spcPts val="3399"/>
              </a:lnSpc>
              <a:buFont typeface="Arial"/>
              <a:buChar char="•"/>
            </a:pPr>
            <a:r>
              <a:rPr lang="en-US" sz="33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Project Background </a:t>
            </a:r>
          </a:p>
          <a:p>
            <a:pPr algn="l">
              <a:lnSpc>
                <a:spcPts val="3399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70" lvl="1" indent="-356235" algn="l">
              <a:lnSpc>
                <a:spcPts val="3399"/>
              </a:lnSpc>
              <a:buFont typeface="Arial"/>
              <a:buChar char="•"/>
            </a:pPr>
            <a:r>
              <a:rPr lang="en-US" sz="33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Aims</a:t>
            </a:r>
          </a:p>
          <a:p>
            <a:pPr algn="l">
              <a:lnSpc>
                <a:spcPts val="3399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70" lvl="1" indent="-356235" algn="l">
              <a:lnSpc>
                <a:spcPts val="3399"/>
              </a:lnSpc>
              <a:buFont typeface="Arial"/>
              <a:buChar char="•"/>
            </a:pPr>
            <a:r>
              <a:rPr lang="en-US" sz="33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Approach</a:t>
            </a:r>
          </a:p>
          <a:p>
            <a:pPr algn="l">
              <a:lnSpc>
                <a:spcPts val="3399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70" lvl="1" indent="-356235" algn="l">
              <a:lnSpc>
                <a:spcPts val="3399"/>
              </a:lnSpc>
              <a:buFont typeface="Arial"/>
              <a:buChar char="•"/>
            </a:pPr>
            <a:r>
              <a:rPr lang="en-US" sz="33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Timescales</a:t>
            </a:r>
          </a:p>
          <a:p>
            <a:pPr algn="l">
              <a:lnSpc>
                <a:spcPts val="3399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70" lvl="1" indent="-356235" algn="l">
              <a:lnSpc>
                <a:spcPts val="3399"/>
              </a:lnSpc>
              <a:buFont typeface="Arial"/>
              <a:buChar char="•"/>
            </a:pPr>
            <a:r>
              <a:rPr lang="en-US" sz="330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Strategic and Operational links with Mental Health services in Worcestershire</a:t>
            </a:r>
          </a:p>
          <a:p>
            <a:pPr algn="l">
              <a:lnSpc>
                <a:spcPts val="3398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algn="ctr">
              <a:lnSpc>
                <a:spcPts val="6386"/>
              </a:lnSpc>
            </a:pPr>
            <a:endParaRPr lang="en-US" sz="3300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411563" y="460374"/>
            <a:ext cx="12847737" cy="98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Community Mental Health Services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92878" y="1512667"/>
            <a:ext cx="1183206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599"/>
              </a:lnSpc>
            </a:pPr>
            <a:r>
              <a:rPr lang="en-US" sz="39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with Senior Engagement Officer </a:t>
            </a:r>
            <a:r>
              <a:rPr lang="en-US" sz="3999" b="1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Suzy James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146415" y="3491819"/>
            <a:ext cx="8452096" cy="5486148"/>
          </a:xfrm>
          <a:custGeom>
            <a:avLst/>
            <a:gdLst/>
            <a:ahLst/>
            <a:cxnLst/>
            <a:rect l="l" t="t" r="r" b="b"/>
            <a:pathLst>
              <a:path w="8452096" h="5486148">
                <a:moveTo>
                  <a:pt x="0" y="0"/>
                </a:moveTo>
                <a:lnTo>
                  <a:pt x="8452096" y="0"/>
                </a:lnTo>
                <a:lnTo>
                  <a:pt x="8452096" y="5486148"/>
                </a:lnTo>
                <a:lnTo>
                  <a:pt x="0" y="548614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310988" y="-375816"/>
            <a:ext cx="4056017" cy="3230761"/>
          </a:xfrm>
          <a:custGeom>
            <a:avLst/>
            <a:gdLst/>
            <a:ahLst/>
            <a:cxnLst/>
            <a:rect l="l" t="t" r="r" b="b"/>
            <a:pathLst>
              <a:path w="4056017" h="3230761">
                <a:moveTo>
                  <a:pt x="0" y="0"/>
                </a:moveTo>
                <a:lnTo>
                  <a:pt x="4056017" y="0"/>
                </a:lnTo>
                <a:lnTo>
                  <a:pt x="4056017" y="3230761"/>
                </a:lnTo>
                <a:lnTo>
                  <a:pt x="0" y="32307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028700"/>
            <a:ext cx="6305681" cy="5906216"/>
          </a:xfrm>
          <a:custGeom>
            <a:avLst/>
            <a:gdLst/>
            <a:ahLst/>
            <a:cxnLst/>
            <a:rect l="l" t="t" r="r" b="b"/>
            <a:pathLst>
              <a:path w="6305681" h="5906216">
                <a:moveTo>
                  <a:pt x="0" y="0"/>
                </a:moveTo>
                <a:lnTo>
                  <a:pt x="6305681" y="0"/>
                </a:lnTo>
                <a:lnTo>
                  <a:pt x="6305681" y="5906216"/>
                </a:lnTo>
                <a:lnTo>
                  <a:pt x="0" y="59062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0" y="1028700"/>
            <a:ext cx="6305681" cy="5906216"/>
            <a:chOff x="0" y="0"/>
            <a:chExt cx="8407575" cy="787495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407527" cy="7875016"/>
            </a:xfrm>
            <a:custGeom>
              <a:avLst/>
              <a:gdLst/>
              <a:ahLst/>
              <a:cxnLst/>
              <a:rect l="l" t="t" r="r" b="b"/>
              <a:pathLst>
                <a:path w="8407527" h="7875016">
                  <a:moveTo>
                    <a:pt x="8407527" y="7875016"/>
                  </a:moveTo>
                  <a:lnTo>
                    <a:pt x="0" y="5752338"/>
                  </a:lnTo>
                  <a:lnTo>
                    <a:pt x="0" y="0"/>
                  </a:lnTo>
                  <a:lnTo>
                    <a:pt x="8407527" y="2122678"/>
                  </a:lnTo>
                  <a:lnTo>
                    <a:pt x="8407527" y="7875016"/>
                  </a:lnTo>
                  <a:close/>
                </a:path>
              </a:pathLst>
            </a:custGeom>
            <a:blipFill>
              <a:blip r:embed="rId8"/>
              <a:stretch>
                <a:fillRect l="-20293" r="-20293"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" name="Freeform 7"/>
          <p:cNvSpPr/>
          <p:nvPr/>
        </p:nvSpPr>
        <p:spPr>
          <a:xfrm>
            <a:off x="7490058" y="8549802"/>
            <a:ext cx="12889971" cy="7096560"/>
          </a:xfrm>
          <a:custGeom>
            <a:avLst/>
            <a:gdLst/>
            <a:ahLst/>
            <a:cxnLst/>
            <a:rect l="l" t="t" r="r" b="b"/>
            <a:pathLst>
              <a:path w="12889971" h="7096560">
                <a:moveTo>
                  <a:pt x="0" y="0"/>
                </a:moveTo>
                <a:lnTo>
                  <a:pt x="12889971" y="0"/>
                </a:lnTo>
                <a:lnTo>
                  <a:pt x="12889971" y="7096560"/>
                </a:lnTo>
                <a:lnTo>
                  <a:pt x="0" y="709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305681" y="2695640"/>
            <a:ext cx="11832062" cy="3043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12465" lvl="1" indent="-356233" algn="l">
              <a:lnSpc>
                <a:spcPts val="3398"/>
              </a:lnSpc>
              <a:buFont typeface="Arial"/>
              <a:buChar char="•"/>
            </a:pPr>
            <a:r>
              <a:rPr lang="en-US" sz="32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Gateway to Adult Social Care Services in Worcestershire</a:t>
            </a:r>
          </a:p>
          <a:p>
            <a:pPr algn="l">
              <a:lnSpc>
                <a:spcPts val="3398"/>
              </a:lnSpc>
            </a:pPr>
            <a:endParaRPr lang="en-US" sz="32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65" lvl="1" indent="-356233" algn="l">
              <a:lnSpc>
                <a:spcPts val="3398"/>
              </a:lnSpc>
              <a:buFont typeface="Arial"/>
              <a:buChar char="•"/>
            </a:pPr>
            <a:r>
              <a:rPr lang="en-US" sz="32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Observation (11) &amp; Telephone Interviews (13) </a:t>
            </a:r>
          </a:p>
          <a:p>
            <a:pPr algn="l">
              <a:lnSpc>
                <a:spcPts val="3398"/>
              </a:lnSpc>
            </a:pPr>
            <a:r>
              <a:rPr lang="en-US" sz="32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      (24 total)</a:t>
            </a:r>
          </a:p>
          <a:p>
            <a:pPr algn="ctr">
              <a:lnSpc>
                <a:spcPts val="3398"/>
              </a:lnSpc>
            </a:pPr>
            <a:endParaRPr lang="en-US" sz="3299">
              <a:solidFill>
                <a:srgbClr val="004C6B"/>
              </a:solidFill>
              <a:latin typeface="Poppins 2"/>
              <a:ea typeface="Poppins 2"/>
              <a:cs typeface="Poppins 2"/>
              <a:sym typeface="Poppins 2"/>
            </a:endParaRPr>
          </a:p>
          <a:p>
            <a:pPr marL="712465" lvl="1" indent="-356233" algn="l">
              <a:lnSpc>
                <a:spcPts val="3399"/>
              </a:lnSpc>
              <a:buFont typeface="Arial"/>
              <a:buChar char="•"/>
            </a:pPr>
            <a:r>
              <a:rPr lang="en-US" sz="3299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Good Practice &amp; Learning: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351420" y="223665"/>
            <a:ext cx="8746473" cy="9380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 dirty="0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Adult Front Door (AFD)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724400" y="1275831"/>
            <a:ext cx="12607012" cy="717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599"/>
              </a:lnSpc>
            </a:pPr>
            <a:r>
              <a:rPr lang="en-US" sz="3999" dirty="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with Senior Engagement Officer </a:t>
            </a:r>
            <a:r>
              <a:rPr lang="en-US" sz="3999" b="1" dirty="0">
                <a:solidFill>
                  <a:srgbClr val="004C6B"/>
                </a:solidFill>
                <a:latin typeface="Poppins 2 Bold"/>
                <a:ea typeface="Poppins 2 Bold"/>
                <a:cs typeface="Poppins 2 Bold"/>
                <a:sym typeface="Poppins 2 Bold"/>
              </a:rPr>
              <a:t>Margaret Reilly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181862" y="5843459"/>
            <a:ext cx="11832062" cy="22154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34" lvl="1" indent="-340367" algn="l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Contacting the Front Door</a:t>
            </a:r>
          </a:p>
          <a:p>
            <a:pPr marL="680734" lvl="1" indent="-340367" algn="l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Getting a Response</a:t>
            </a:r>
          </a:p>
          <a:p>
            <a:pPr marL="680734" lvl="1" indent="-340367" algn="l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Talking with the Advisor</a:t>
            </a:r>
          </a:p>
          <a:p>
            <a:pPr marL="680734" lvl="1" indent="-340367" algn="l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Outcome from the contact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05681" y="8383943"/>
            <a:ext cx="8052197" cy="55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34" lvl="1" indent="-340367" algn="ctr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Recommendations &amp; Considerations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05645" y="9080403"/>
            <a:ext cx="11832062" cy="558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0734" lvl="1" indent="-340367" algn="l">
              <a:lnSpc>
                <a:spcPts val="4414"/>
              </a:lnSpc>
              <a:spcBef>
                <a:spcPct val="0"/>
              </a:spcBef>
              <a:buFont typeface="Arial"/>
              <a:buChar char="•"/>
            </a:pPr>
            <a:r>
              <a:rPr lang="en-US" sz="3153" dirty="0">
                <a:solidFill>
                  <a:srgbClr val="004C6B"/>
                </a:solidFill>
                <a:latin typeface="Poppins 2"/>
                <a:ea typeface="Poppins 2"/>
                <a:cs typeface="Poppins 2"/>
                <a:sym typeface="Poppins 2"/>
              </a:rPr>
              <a:t>Next Steps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490b4ae-ebd6-4c5f-8fa6-f62020c03ef1">
      <Terms xmlns="http://schemas.microsoft.com/office/infopath/2007/PartnerControls"/>
    </lcf76f155ced4ddcb4097134ff3c332f>
    <TaxCatchAll xmlns="9d9021ab-480d-4949-a8d2-98a75815d6e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F2633E1682864D85BD7F16D04A073A" ma:contentTypeVersion="19" ma:contentTypeDescription="Create a new document." ma:contentTypeScope="" ma:versionID="3083d4d82146ba5c3ff08234bd7ab23d">
  <xsd:schema xmlns:xsd="http://www.w3.org/2001/XMLSchema" xmlns:xs="http://www.w3.org/2001/XMLSchema" xmlns:p="http://schemas.microsoft.com/office/2006/metadata/properties" xmlns:ns2="9d9021ab-480d-4949-a8d2-98a75815d6e5" xmlns:ns3="1490b4ae-ebd6-4c5f-8fa6-f62020c03ef1" targetNamespace="http://schemas.microsoft.com/office/2006/metadata/properties" ma:root="true" ma:fieldsID="b1ebb74599d0d0873336b6c0d86761d3" ns2:_="" ns3:_="">
    <xsd:import namespace="9d9021ab-480d-4949-a8d2-98a75815d6e5"/>
    <xsd:import namespace="1490b4ae-ebd6-4c5f-8fa6-f62020c03ef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021ab-480d-4949-a8d2-98a75815d6e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01aa15c-42ef-4b23-a351-09a1c6a0ec86}" ma:internalName="TaxCatchAll" ma:showField="CatchAllData" ma:web="9d9021ab-480d-4949-a8d2-98a75815d6e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0b4ae-ebd6-4c5f-8fa6-f62020c03e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a2c16cf-7dc2-48aa-8189-eec5c5d0f0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EE8C7E-EA2B-4636-B03D-4761C9F19742}">
  <ds:schemaRefs>
    <ds:schemaRef ds:uri="http://schemas.microsoft.com/office/2006/metadata/properties"/>
    <ds:schemaRef ds:uri="http://schemas.microsoft.com/office/infopath/2007/PartnerControls"/>
    <ds:schemaRef ds:uri="1490b4ae-ebd6-4c5f-8fa6-f62020c03ef1"/>
    <ds:schemaRef ds:uri="9d9021ab-480d-4949-a8d2-98a75815d6e5"/>
  </ds:schemaRefs>
</ds:datastoreItem>
</file>

<file path=customXml/itemProps2.xml><?xml version="1.0" encoding="utf-8"?>
<ds:datastoreItem xmlns:ds="http://schemas.openxmlformats.org/officeDocument/2006/customXml" ds:itemID="{B267C81D-F82B-4640-BAC6-7725D7F6B96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9021ab-480d-4949-a8d2-98a75815d6e5"/>
    <ds:schemaRef ds:uri="1490b4ae-ebd6-4c5f-8fa6-f62020c03ef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F0BF55-8821-4E54-B93A-7FA7BB258A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1248</Words>
  <Application>Microsoft Office PowerPoint</Application>
  <PresentationFormat>Custom</PresentationFormat>
  <Paragraphs>209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Poppins 1</vt:lpstr>
      <vt:lpstr>Poppins 1 Ultra-Bold</vt:lpstr>
      <vt:lpstr>Calibri</vt:lpstr>
      <vt:lpstr>Poppins 2 Bold</vt:lpstr>
      <vt:lpstr>Roboto Bold</vt:lpstr>
      <vt:lpstr>Poppins 1 Bold</vt:lpstr>
      <vt:lpstr>League Spartan</vt:lpstr>
      <vt:lpstr>Arial</vt:lpstr>
      <vt:lpstr>Poppins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***DRAFT v.9*** Healthwatch Worcestershire Spring Conference May 2025</dc:title>
  <cp:lastModifiedBy>Paul Hopkins</cp:lastModifiedBy>
  <cp:revision>1</cp:revision>
  <dcterms:created xsi:type="dcterms:W3CDTF">2006-08-16T00:00:00Z</dcterms:created>
  <dcterms:modified xsi:type="dcterms:W3CDTF">2025-05-21T14:57:02Z</dcterms:modified>
  <dc:identifier>DAGn-rdIG8Q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0x01010060F2633E1682864D85BD7F16D04A073A</vt:lpwstr>
  </property>
  <property fmtid="{D5CDD505-2E9C-101B-9397-08002B2CF9AE}" pid="3" name="MediaServiceImageTags">
    <vt:lpwstr/>
  </property>
</Properties>
</file>